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8" r:id="rId5"/>
  </p:sldMasterIdLst>
  <p:notesMasterIdLst>
    <p:notesMasterId r:id="rId21"/>
  </p:notesMasterIdLst>
  <p:handoutMasterIdLst>
    <p:handoutMasterId r:id="rId22"/>
  </p:handoutMasterIdLst>
  <p:sldIdLst>
    <p:sldId id="279" r:id="rId6"/>
    <p:sldId id="301" r:id="rId7"/>
    <p:sldId id="300" r:id="rId8"/>
    <p:sldId id="302" r:id="rId9"/>
    <p:sldId id="303" r:id="rId10"/>
    <p:sldId id="305" r:id="rId11"/>
    <p:sldId id="306" r:id="rId12"/>
    <p:sldId id="307" r:id="rId13"/>
    <p:sldId id="308" r:id="rId14"/>
    <p:sldId id="309" r:id="rId15"/>
    <p:sldId id="311" r:id="rId16"/>
    <p:sldId id="312" r:id="rId17"/>
    <p:sldId id="313" r:id="rId18"/>
    <p:sldId id="314" r:id="rId19"/>
    <p:sldId id="315" r:id="rId20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C39"/>
    <a:srgbClr val="C82C30"/>
    <a:srgbClr val="902023"/>
    <a:srgbClr val="0C934A"/>
    <a:srgbClr val="E3F3E1"/>
    <a:srgbClr val="DBEFD9"/>
    <a:srgbClr val="BDE0BA"/>
    <a:srgbClr val="159C4C"/>
    <a:srgbClr val="D5ED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EB71BD-FAA9-8D66-3C02-E4CA63F8B803}" v="510" dt="2024-05-08T22:42:54.740"/>
    <p1510:client id="{AB0AA7FC-7F86-FE29-52EA-10A0FA59280A}" v="1795" dt="2024-05-09T01:53:27.0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94598" autoAdjust="0"/>
  </p:normalViewPr>
  <p:slideViewPr>
    <p:cSldViewPr>
      <p:cViewPr varScale="1">
        <p:scale>
          <a:sx n="79" d="100"/>
          <a:sy n="79" d="100"/>
        </p:scale>
        <p:origin x="1373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1" d="100"/>
          <a:sy n="91" d="100"/>
        </p:scale>
        <p:origin x="375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15BA998C-CB92-4EE0-A34A-1563D19A64C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FA5208DC-6431-43EC-B6FA-44133BB4F28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5E569-FFF1-4F18-A1EB-3E3B87541AC1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95E54C0-6639-4465-B128-79CF0E23DDE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9C7CD059-1752-40DE-A64E-0F7F6DE39F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95C6B-8B94-4943-A976-1006B6F9E6C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68746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B2E49-3938-4285-BFFE-E34C85586BE2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0267C7-D57A-418B-9322-C0F10B83618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94474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ajd tytułowy Konferen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Obraz zawierający tekst&#10;&#10;Opis wygenerowany automatycznie">
            <a:extLst>
              <a:ext uri="{FF2B5EF4-FFF2-40B4-BE49-F238E27FC236}">
                <a16:creationId xmlns:a16="http://schemas.microsoft.com/office/drawing/2014/main" id="{C0066564-A13C-4DD7-8DD7-CAA9440FC2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692" y="577015"/>
            <a:ext cx="3728767" cy="1214675"/>
          </a:xfrm>
          <a:prstGeom prst="rect">
            <a:avLst/>
          </a:prstGeom>
        </p:spPr>
      </p:pic>
      <p:sp>
        <p:nvSpPr>
          <p:cNvPr id="16" name="Prostokąt 15">
            <a:extLst>
              <a:ext uri="{FF2B5EF4-FFF2-40B4-BE49-F238E27FC236}">
                <a16:creationId xmlns:a16="http://schemas.microsoft.com/office/drawing/2014/main" id="{A2D6E93E-97B3-4DD4-A087-BEE8798CAC4E}"/>
              </a:ext>
            </a:extLst>
          </p:cNvPr>
          <p:cNvSpPr/>
          <p:nvPr userDrawn="1"/>
        </p:nvSpPr>
        <p:spPr>
          <a:xfrm>
            <a:off x="179512" y="188640"/>
            <a:ext cx="8784976" cy="6480721"/>
          </a:xfrm>
          <a:prstGeom prst="rect">
            <a:avLst/>
          </a:prstGeom>
          <a:noFill/>
          <a:ln w="88900" cap="flat" cmpd="sng">
            <a:solidFill>
              <a:srgbClr val="C82C3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ED225A6A-C9D4-40DE-96D2-26C4BADC59EA}"/>
              </a:ext>
            </a:extLst>
          </p:cNvPr>
          <p:cNvSpPr txBox="1"/>
          <p:nvPr userDrawn="1"/>
        </p:nvSpPr>
        <p:spPr>
          <a:xfrm>
            <a:off x="251520" y="764704"/>
            <a:ext cx="4752080" cy="583264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pl-PL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99FA9283-7CF7-476D-B44C-990D765A8E6F}"/>
              </a:ext>
            </a:extLst>
          </p:cNvPr>
          <p:cNvSpPr txBox="1"/>
          <p:nvPr userDrawn="1"/>
        </p:nvSpPr>
        <p:spPr>
          <a:xfrm>
            <a:off x="4366992" y="3876377"/>
            <a:ext cx="46695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000" b="1" dirty="0">
                <a:solidFill>
                  <a:srgbClr val="C82C30"/>
                </a:solidFill>
              </a:rPr>
              <a:t>61. Hutnicza Konferencja Studenckich Kół Naukowych AGH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BAFA12B7-AEC4-48E0-A18B-4F697C7439FC}"/>
              </a:ext>
            </a:extLst>
          </p:cNvPr>
          <p:cNvSpPr txBox="1"/>
          <p:nvPr userDrawn="1"/>
        </p:nvSpPr>
        <p:spPr>
          <a:xfrm>
            <a:off x="-1003426" y="377862"/>
            <a:ext cx="4973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b="1" dirty="0">
                <a:solidFill>
                  <a:srgbClr val="C82C30"/>
                </a:solidFill>
              </a:rPr>
              <a:t>9</a:t>
            </a:r>
            <a:r>
              <a:rPr lang="pl-PL" sz="3200" b="1" dirty="0">
                <a:solidFill>
                  <a:srgbClr val="C82C30"/>
                </a:solidFill>
              </a:rPr>
              <a:t> </a:t>
            </a:r>
            <a:r>
              <a:rPr lang="pl-PL" sz="2800" b="1" dirty="0">
                <a:solidFill>
                  <a:srgbClr val="C82C30"/>
                </a:solidFill>
              </a:rPr>
              <a:t>maja</a:t>
            </a:r>
            <a:r>
              <a:rPr lang="pl-PL" sz="3200" b="1" dirty="0">
                <a:solidFill>
                  <a:srgbClr val="C82C30"/>
                </a:solidFill>
              </a:rPr>
              <a:t> 2024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843DF001-F432-40D7-B27A-8D694FB91EA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559" y="4903363"/>
            <a:ext cx="2736752" cy="1190248"/>
          </a:xfrm>
          <a:prstGeom prst="rect">
            <a:avLst/>
          </a:prstGeom>
        </p:spPr>
      </p:pic>
      <p:pic>
        <p:nvPicPr>
          <p:cNvPr id="3" name="Obraz 2" descr="Obraz zawierający sztuka&#10;&#10;Opis wygenerowany automatycznie">
            <a:extLst>
              <a:ext uri="{FF2B5EF4-FFF2-40B4-BE49-F238E27FC236}">
                <a16:creationId xmlns:a16="http://schemas.microsoft.com/office/drawing/2014/main" id="{3624C2D8-C0A6-2FEB-06E1-71AE6442B96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058" y="544873"/>
            <a:ext cx="5484138" cy="60524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85F8DDF-2A92-B601-71D0-D9EBF45DA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2F221F8-9AF5-D916-B69E-C319239524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AD91EBB-7E3F-C1E2-B9D3-DEC7E3F2E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4E1256B-7DD4-5E86-245E-D1C4A9801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9685E0AC-1221-6BDA-0725-B54FE8865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8576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745803E-E8AF-5CE9-C7F0-5821C45D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5A89C2C-2C2B-06DD-AEB7-E4DA0702F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D9C8D34-DBF0-BBF5-5D3C-DBCB44F98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17E265-6CB4-775B-F549-891C3618D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8F9989A-01DE-8B51-C980-88A091252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946458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FCC977C-D228-58CC-346A-353816D9B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D3D2BAC-44D7-67D7-3B40-60D1C5EA78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F121E66-1465-C8D3-A153-56293AB7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C91CFDC1-587B-913C-CFA9-18D10D7C3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2CE3D80-DF17-D8CD-B48E-E3EDAB908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00691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197212-C71F-4FF8-C195-4823DF07D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7AF01E3-18E8-C93C-0B51-C4BA9B137B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5F426E0-843E-8932-7DFC-0495B7A3E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3B80657-1679-AC39-339D-79A78A1A7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C1ABEF8-5C60-1746-69EA-C6CE4A295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FA41D37-4770-BE9E-3132-853AF39DD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831160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9C4F89D-D287-C4D1-1C8F-B1AF2028F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FE42C7A-A786-2340-BBB4-A48DEE102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9801822B-E695-7F44-3289-36D4386C33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1BA16EEA-E0D8-0AB1-6B25-EE8B992FEA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A9D8721B-8A80-D1D5-0E04-BA2951A91A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0443BFE-9C86-6602-663B-EC28104B7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CBE97254-1989-B075-1E47-3247B5BD2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C67B320-2AAB-EDFE-8467-36C67CB46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691409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44D02A-47A7-0D0E-3A7E-2CB171A90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4A93A6F1-E552-A6F3-5E17-E3222AF48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4D26B675-F50E-E4CF-1162-92EC60F44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A478597C-9856-0116-28E8-2A42A87C8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884444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C1D0DFC1-013C-28D6-0446-ED1B552DF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B2A62453-DB19-FF53-EEA1-FA1729A78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599B0FB-8329-2A7F-FECA-6B545E6E7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61227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DB21F85-A70E-F3FF-3BB2-CA93BF477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A4096B0-3AB3-5406-EA29-A9D8B3845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04F6CB6-8651-389D-2BD0-26FE065099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0ED07E2C-B51F-023D-E76A-318B5DA45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67C429C-1783-281A-FEB8-CAA11E14C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ED8BC9D3-9892-38B4-948B-3B4BBA2B1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581967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9EEF9EF-0BC6-A618-707A-952D637BE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14696FFE-8D91-096A-3A88-E7A5101804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A2BA6EB2-995B-B3B2-3DA3-349012312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15FC708-15C3-2168-9A8E-E1DE7BC25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69622F16-661D-39CE-F2CA-C47846DD2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DC05D0F-81B0-FA3E-04C7-E5CE52B60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988984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994B893-FBD8-D042-9896-6A6DE5C42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93B10BC8-AEA4-AFFB-78C1-24F343375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74313C7-DB55-74D8-ABB0-8315364EC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459AA903-6708-3A7C-94D8-2337833AB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C15AC90-12F8-6C27-AE44-E4D62E8B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3774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ajd tytułowy refera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688032" y="936970"/>
            <a:ext cx="7772400" cy="1929683"/>
          </a:xfrm>
          <a:prstGeom prst="rect">
            <a:avLst/>
          </a:prstGeom>
        </p:spPr>
        <p:txBody>
          <a:bodyPr lIns="82800" anchor="b">
            <a:normAutofit/>
          </a:bodyPr>
          <a:lstStyle>
            <a:lvl1pPr algn="r">
              <a:defRPr sz="3000" b="1" cap="all">
                <a:solidFill>
                  <a:srgbClr val="C82C30"/>
                </a:solidFill>
              </a:defRPr>
            </a:lvl1pPr>
          </a:lstStyle>
          <a:p>
            <a:r>
              <a:rPr lang="pl-PL" dirty="0"/>
              <a:t>Tytuł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 hasCustomPrompt="1"/>
          </p:nvPr>
        </p:nvSpPr>
        <p:spPr>
          <a:xfrm>
            <a:off x="685800" y="2931698"/>
            <a:ext cx="7772400" cy="620381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0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/>
              <a:t>Autorzy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9F608-24F7-4472-8DFD-D6B54E97934F}" type="datetime1">
              <a:rPr lang="pl-PL" smtClean="0"/>
              <a:t>08.05.2024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4" name="Symbol zastępczy tekstu 2">
            <a:extLst>
              <a:ext uri="{FF2B5EF4-FFF2-40B4-BE49-F238E27FC236}">
                <a16:creationId xmlns:a16="http://schemas.microsoft.com/office/drawing/2014/main" id="{2015E8B7-BF40-4F06-9FE9-221CA528BB0C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85800" y="4374003"/>
            <a:ext cx="7772400" cy="42484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1800" i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/>
              <a:t>Opiekun naukowy:</a:t>
            </a:r>
          </a:p>
        </p:txBody>
      </p:sp>
      <p:sp>
        <p:nvSpPr>
          <p:cNvPr id="17" name="Symbol zastępczy tekstu 2">
            <a:extLst>
              <a:ext uri="{FF2B5EF4-FFF2-40B4-BE49-F238E27FC236}">
                <a16:creationId xmlns:a16="http://schemas.microsoft.com/office/drawing/2014/main" id="{5AB78189-BB16-46BB-9DD8-9B2EFDA3D4E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85800" y="4054704"/>
            <a:ext cx="7772400" cy="27882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1400" i="1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/>
              <a:t>Wydział</a:t>
            </a:r>
          </a:p>
        </p:txBody>
      </p:sp>
      <p:pic>
        <p:nvPicPr>
          <p:cNvPr id="25" name="Obraz 24">
            <a:extLst>
              <a:ext uri="{FF2B5EF4-FFF2-40B4-BE49-F238E27FC236}">
                <a16:creationId xmlns:a16="http://schemas.microsoft.com/office/drawing/2014/main" id="{EA1D010B-E816-457E-8ACA-0D801F3801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sp>
        <p:nvSpPr>
          <p:cNvPr id="19" name="Symbol zastępczy tekstu 2">
            <a:extLst>
              <a:ext uri="{FF2B5EF4-FFF2-40B4-BE49-F238E27FC236}">
                <a16:creationId xmlns:a16="http://schemas.microsoft.com/office/drawing/2014/main" id="{20DB1CCC-1A54-44F6-A19D-C1A3D64951AE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85800" y="3554190"/>
            <a:ext cx="7772400" cy="46004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ct val="20000"/>
              </a:spcBef>
              <a:buFont typeface="Wingdings" panose="05000000000000000000" pitchFamily="2" charset="2"/>
              <a:buNone/>
              <a:defRPr lang="pl-PL" sz="2200" kern="1200" dirty="0">
                <a:solidFill>
                  <a:srgbClr val="C82C30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indent="0">
              <a:buNone/>
            </a:pPr>
            <a:r>
              <a:rPr lang="pl-PL" dirty="0"/>
              <a:t>Koło Naukowe</a:t>
            </a:r>
          </a:p>
        </p:txBody>
      </p:sp>
      <p:sp>
        <p:nvSpPr>
          <p:cNvPr id="20" name="Symbol zastępczy obrazu 5">
            <a:extLst>
              <a:ext uri="{FF2B5EF4-FFF2-40B4-BE49-F238E27FC236}">
                <a16:creationId xmlns:a16="http://schemas.microsoft.com/office/drawing/2014/main" id="{14C42CC0-56E2-455A-AA44-2E7FD372F40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11960" y="4743876"/>
            <a:ext cx="1653952" cy="1511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C82C30"/>
                </a:solidFill>
              </a:defRPr>
            </a:lvl1pPr>
          </a:lstStyle>
          <a:p>
            <a:r>
              <a:rPr lang="pl-PL" dirty="0"/>
              <a:t>(logo koła)</a:t>
            </a:r>
          </a:p>
        </p:txBody>
      </p:sp>
      <p:pic>
        <p:nvPicPr>
          <p:cNvPr id="23" name="Obraz 22" descr="Obraz zawierający tekst&#10;&#10;Opis wygenerowany automatycznie">
            <a:extLst>
              <a:ext uri="{FF2B5EF4-FFF2-40B4-BE49-F238E27FC236}">
                <a16:creationId xmlns:a16="http://schemas.microsoft.com/office/drawing/2014/main" id="{994675FE-4A3F-4694-BFBB-550FAC9C66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89122E02-7D55-3A11-65C0-B32094DFF4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6023049-990C-878A-EE86-5F653BC7FE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44679D8A-4821-890C-D50D-5CBB64E30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7ABAF74-3650-F8F3-BA80-A776EA0B4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7EFCF92-DF13-A22C-1B0A-3F4B2E7D7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993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8372F-AE2A-4320-91D6-F063774DDF07}" type="datetime1">
              <a:rPr lang="pl-PL" smtClean="0"/>
              <a:t>08.05.2024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0" name="Symbol zastępczy numeru slajdu 2">
            <a:extLst>
              <a:ext uri="{FF2B5EF4-FFF2-40B4-BE49-F238E27FC236}">
                <a16:creationId xmlns:a16="http://schemas.microsoft.com/office/drawing/2014/main" id="{158E4C6B-290F-4197-9A49-B3DE789B5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6" name="Symbol zastępczy tekstu 2">
            <a:extLst>
              <a:ext uri="{FF2B5EF4-FFF2-40B4-BE49-F238E27FC236}">
                <a16:creationId xmlns:a16="http://schemas.microsoft.com/office/drawing/2014/main" id="{BBFF96DD-B364-4706-B60D-D6122CF6C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37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rgbClr val="C82C30"/>
                </a:solidFill>
              </a:defRPr>
            </a:lvl1pPr>
            <a:lvl2pPr>
              <a:defRPr>
                <a:solidFill>
                  <a:srgbClr val="C82C30"/>
                </a:solidFill>
              </a:defRPr>
            </a:lvl2pPr>
            <a:lvl3pPr>
              <a:defRPr>
                <a:solidFill>
                  <a:srgbClr val="C82C30"/>
                </a:solidFill>
              </a:defRPr>
            </a:lvl3pPr>
            <a:lvl4pPr>
              <a:defRPr>
                <a:solidFill>
                  <a:srgbClr val="C82C30"/>
                </a:solidFill>
              </a:defRPr>
            </a:lvl4pPr>
            <a:lvl5pPr>
              <a:defRPr>
                <a:solidFill>
                  <a:srgbClr val="C82C30"/>
                </a:solidFill>
              </a:defRPr>
            </a:lvl5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35" name="Symbol zastępczy tytułu 1">
            <a:extLst>
              <a:ext uri="{FF2B5EF4-FFF2-40B4-BE49-F238E27FC236}">
                <a16:creationId xmlns:a16="http://schemas.microsoft.com/office/drawing/2014/main" id="{8BB5EDC9-42FF-4D7B-900F-39F5F74BF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36711"/>
            <a:ext cx="8229600" cy="763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C82C30"/>
                </a:solidFill>
              </a:defRPr>
            </a:lvl1pPr>
          </a:lstStyle>
          <a:p>
            <a:r>
              <a:rPr lang="pl-PL" dirty="0"/>
              <a:t>kliknij, aby edytować styl</a:t>
            </a:r>
          </a:p>
        </p:txBody>
      </p:sp>
      <p:pic>
        <p:nvPicPr>
          <p:cNvPr id="13" name="Obraz 12">
            <a:extLst>
              <a:ext uri="{FF2B5EF4-FFF2-40B4-BE49-F238E27FC236}">
                <a16:creationId xmlns:a16="http://schemas.microsoft.com/office/drawing/2014/main" id="{24D79D25-CBF9-424E-ACA2-AA3377BFB8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4" name="Obraz 13" descr="Obraz zawierający tekst&#10;&#10;Opis wygenerowany automatycznie">
            <a:extLst>
              <a:ext uri="{FF2B5EF4-FFF2-40B4-BE49-F238E27FC236}">
                <a16:creationId xmlns:a16="http://schemas.microsoft.com/office/drawing/2014/main" id="{07BF42F4-9AED-4244-BA14-EA982935E42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756150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C82C30"/>
                </a:solidFill>
              </a:defRPr>
            </a:lvl1pPr>
            <a:lvl2pPr>
              <a:defRPr sz="2400">
                <a:solidFill>
                  <a:srgbClr val="C82C30"/>
                </a:solidFill>
              </a:defRPr>
            </a:lvl2pPr>
            <a:lvl3pPr>
              <a:defRPr sz="2000">
                <a:solidFill>
                  <a:srgbClr val="C82C30"/>
                </a:solidFill>
              </a:defRPr>
            </a:lvl3pPr>
            <a:lvl4pPr>
              <a:defRPr sz="1800">
                <a:solidFill>
                  <a:srgbClr val="C82C30"/>
                </a:solidFill>
              </a:defRPr>
            </a:lvl4pPr>
            <a:lvl5pPr>
              <a:defRPr sz="1800">
                <a:solidFill>
                  <a:srgbClr val="C82C3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756149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C82C30"/>
                </a:solidFill>
              </a:defRPr>
            </a:lvl1pPr>
            <a:lvl2pPr>
              <a:defRPr sz="2400">
                <a:solidFill>
                  <a:srgbClr val="C82C30"/>
                </a:solidFill>
              </a:defRPr>
            </a:lvl2pPr>
            <a:lvl3pPr>
              <a:defRPr sz="2000">
                <a:solidFill>
                  <a:srgbClr val="C82C30"/>
                </a:solidFill>
              </a:defRPr>
            </a:lvl3pPr>
            <a:lvl4pPr>
              <a:defRPr sz="1800">
                <a:solidFill>
                  <a:srgbClr val="C82C30"/>
                </a:solidFill>
              </a:defRPr>
            </a:lvl4pPr>
            <a:lvl5pPr>
              <a:defRPr sz="1800">
                <a:solidFill>
                  <a:srgbClr val="C82C3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56A7B-9FB5-41B1-9BEF-022EC6A2E16A}" type="datetime1">
              <a:rPr lang="pl-PL" smtClean="0"/>
              <a:t>08.05.2024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5" name="Symbol zastępczy tytułu 1">
            <a:extLst>
              <a:ext uri="{FF2B5EF4-FFF2-40B4-BE49-F238E27FC236}">
                <a16:creationId xmlns:a16="http://schemas.microsoft.com/office/drawing/2014/main" id="{C38BB6E7-D4C2-4512-9EED-7EC9FA7FC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36710"/>
            <a:ext cx="8229600" cy="763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C82C30"/>
                </a:solidFill>
              </a:defRPr>
            </a:lvl1pPr>
          </a:lstStyle>
          <a:p>
            <a:r>
              <a:rPr lang="pl-PL" dirty="0"/>
              <a:t>kliknij, aby edytować styl</a:t>
            </a:r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4931A620-11D8-4A33-B458-B333B60A10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5523251"/>
            <a:ext cx="1984222" cy="1034641"/>
          </a:xfrm>
          <a:prstGeom prst="rect">
            <a:avLst/>
          </a:prstGeom>
        </p:spPr>
      </p:pic>
      <p:pic>
        <p:nvPicPr>
          <p:cNvPr id="13" name="Obraz 12" descr="Obraz zawierający tekst&#10;&#10;Opis wygenerowany automatycznie">
            <a:extLst>
              <a:ext uri="{FF2B5EF4-FFF2-40B4-BE49-F238E27FC236}">
                <a16:creationId xmlns:a16="http://schemas.microsoft.com/office/drawing/2014/main" id="{5931FCE7-AA28-47B2-90D7-5A6C3AD083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19" y="294205"/>
            <a:ext cx="2837227" cy="9242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600197"/>
            <a:ext cx="4040188" cy="76348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rgbClr val="C82C3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363685"/>
            <a:ext cx="4040188" cy="399266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C82C30"/>
                </a:solidFill>
              </a:defRPr>
            </a:lvl1pPr>
            <a:lvl2pPr>
              <a:defRPr sz="2000">
                <a:solidFill>
                  <a:srgbClr val="C82C30"/>
                </a:solidFill>
              </a:defRPr>
            </a:lvl2pPr>
            <a:lvl3pPr>
              <a:defRPr sz="1800">
                <a:solidFill>
                  <a:srgbClr val="C82C30"/>
                </a:solidFill>
              </a:defRPr>
            </a:lvl3pPr>
            <a:lvl4pPr>
              <a:defRPr sz="1600">
                <a:solidFill>
                  <a:srgbClr val="C82C30"/>
                </a:solidFill>
              </a:defRPr>
            </a:lvl4pPr>
            <a:lvl5pPr>
              <a:defRPr sz="1600">
                <a:solidFill>
                  <a:srgbClr val="C82C3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600195"/>
            <a:ext cx="4041775" cy="7634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rgbClr val="C82C3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363684"/>
            <a:ext cx="4041775" cy="3992665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C82C30"/>
                </a:solidFill>
              </a:defRPr>
            </a:lvl1pPr>
            <a:lvl2pPr>
              <a:defRPr sz="2000">
                <a:solidFill>
                  <a:srgbClr val="C82C30"/>
                </a:solidFill>
              </a:defRPr>
            </a:lvl2pPr>
            <a:lvl3pPr>
              <a:defRPr sz="1800">
                <a:solidFill>
                  <a:srgbClr val="C82C30"/>
                </a:solidFill>
              </a:defRPr>
            </a:lvl3pPr>
            <a:lvl4pPr>
              <a:defRPr sz="1600">
                <a:solidFill>
                  <a:srgbClr val="C82C30"/>
                </a:solidFill>
              </a:defRPr>
            </a:lvl4pPr>
            <a:lvl5pPr>
              <a:defRPr sz="1600">
                <a:solidFill>
                  <a:srgbClr val="C82C3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6BC33-1858-4143-9047-C80948FE5EB2}" type="datetime1">
              <a:rPr lang="pl-PL" smtClean="0"/>
              <a:t>08.05.2024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3" name="Symbol zastępczy numeru slajdu 2">
            <a:extLst>
              <a:ext uri="{FF2B5EF4-FFF2-40B4-BE49-F238E27FC236}">
                <a16:creationId xmlns:a16="http://schemas.microsoft.com/office/drawing/2014/main" id="{B795E231-CC04-4A82-A13B-DA57AE87B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7634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82C30"/>
                </a:solidFill>
              </a:defRPr>
            </a:lvl1pPr>
          </a:lstStyle>
          <a:p>
            <a:r>
              <a:rPr lang="pl-PL" dirty="0"/>
              <a:t>Kliknij, aby edytować styl</a:t>
            </a:r>
          </a:p>
        </p:txBody>
      </p:sp>
      <p:pic>
        <p:nvPicPr>
          <p:cNvPr id="14" name="Obraz 13">
            <a:extLst>
              <a:ext uri="{FF2B5EF4-FFF2-40B4-BE49-F238E27FC236}">
                <a16:creationId xmlns:a16="http://schemas.microsoft.com/office/drawing/2014/main" id="{3D39BC62-A508-497D-9C4D-4AF78531F4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7" name="Obraz 16" descr="Obraz zawierający tekst&#10;&#10;Opis wygenerowany automatycznie">
            <a:extLst>
              <a:ext uri="{FF2B5EF4-FFF2-40B4-BE49-F238E27FC236}">
                <a16:creationId xmlns:a16="http://schemas.microsoft.com/office/drawing/2014/main" id="{41D4864F-4A16-4852-929E-6A33D064AC7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  <p:pic>
        <p:nvPicPr>
          <p:cNvPr id="18" name="Obraz 17">
            <a:extLst>
              <a:ext uri="{FF2B5EF4-FFF2-40B4-BE49-F238E27FC236}">
                <a16:creationId xmlns:a16="http://schemas.microsoft.com/office/drawing/2014/main" id="{0637FF0B-C683-4607-969F-C0EB18DA2B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160" y="6367211"/>
            <a:ext cx="1164740" cy="142041"/>
          </a:xfrm>
          <a:prstGeom prst="rect">
            <a:avLst/>
          </a:prstGeom>
        </p:spPr>
      </p:pic>
      <p:cxnSp>
        <p:nvCxnSpPr>
          <p:cNvPr id="19" name="Łącznik prosty 18">
            <a:extLst>
              <a:ext uri="{FF2B5EF4-FFF2-40B4-BE49-F238E27FC236}">
                <a16:creationId xmlns:a16="http://schemas.microsoft.com/office/drawing/2014/main" id="{398FDA12-C93B-4087-A3D2-331AEAC5DE59}"/>
              </a:ext>
            </a:extLst>
          </p:cNvPr>
          <p:cNvCxnSpPr>
            <a:cxnSpLocks/>
          </p:cNvCxnSpPr>
          <p:nvPr userDrawn="1"/>
        </p:nvCxnSpPr>
        <p:spPr>
          <a:xfrm>
            <a:off x="7529265" y="6309320"/>
            <a:ext cx="1264531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7634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82C30"/>
                </a:solidFill>
              </a:defRPr>
            </a:lvl1pPr>
          </a:lstStyle>
          <a:p>
            <a:r>
              <a:rPr lang="pl-PL" dirty="0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B9208-2044-4CFC-8D24-4C2C27B79368}" type="datetime1">
              <a:rPr lang="pl-PL" smtClean="0"/>
              <a:t>08.05.2024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9" name="Symbol zastępczy numeru slajdu 2">
            <a:extLst>
              <a:ext uri="{FF2B5EF4-FFF2-40B4-BE49-F238E27FC236}">
                <a16:creationId xmlns:a16="http://schemas.microsoft.com/office/drawing/2014/main" id="{37C3D566-3700-49FB-9282-1BE8E7BAD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0A678410-F69F-49AC-91B4-057961E5B8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3" name="Obraz 12" descr="Obraz zawierający tekst&#10;&#10;Opis wygenerowany automatycznie">
            <a:extLst>
              <a:ext uri="{FF2B5EF4-FFF2-40B4-BE49-F238E27FC236}">
                <a16:creationId xmlns:a16="http://schemas.microsoft.com/office/drawing/2014/main" id="{AC1F81DE-A97E-492E-B5B4-CE3411B34F9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  <p:pic>
        <p:nvPicPr>
          <p:cNvPr id="14" name="Obraz 13">
            <a:extLst>
              <a:ext uri="{FF2B5EF4-FFF2-40B4-BE49-F238E27FC236}">
                <a16:creationId xmlns:a16="http://schemas.microsoft.com/office/drawing/2014/main" id="{3894B4B3-FFD9-4EB3-A67F-A672DC07B7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160" y="6367211"/>
            <a:ext cx="1164740" cy="142041"/>
          </a:xfrm>
          <a:prstGeom prst="rect">
            <a:avLst/>
          </a:prstGeom>
        </p:spPr>
      </p:pic>
      <p:cxnSp>
        <p:nvCxnSpPr>
          <p:cNvPr id="15" name="Łącznik prosty 14">
            <a:extLst>
              <a:ext uri="{FF2B5EF4-FFF2-40B4-BE49-F238E27FC236}">
                <a16:creationId xmlns:a16="http://schemas.microsoft.com/office/drawing/2014/main" id="{0911B581-79A5-4CBF-B452-189E85FE01C7}"/>
              </a:ext>
            </a:extLst>
          </p:cNvPr>
          <p:cNvCxnSpPr>
            <a:cxnSpLocks/>
          </p:cNvCxnSpPr>
          <p:nvPr userDrawn="1"/>
        </p:nvCxnSpPr>
        <p:spPr>
          <a:xfrm>
            <a:off x="7529265" y="6309320"/>
            <a:ext cx="1264531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C0D56-EBBC-4034-B595-C0937991B6B1}" type="datetime1">
              <a:rPr lang="pl-PL" smtClean="0"/>
              <a:t>08.05.2024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8" name="Symbol zastępczy numeru slajdu 2">
            <a:extLst>
              <a:ext uri="{FF2B5EF4-FFF2-40B4-BE49-F238E27FC236}">
                <a16:creationId xmlns:a16="http://schemas.microsoft.com/office/drawing/2014/main" id="{A3C6A24D-E181-42E5-87C2-BE7B3FB4F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2FA91A3D-AFCD-486D-A785-3C6B639DB8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2" name="Obraz 11" descr="Obraz zawierający tekst&#10;&#10;Opis wygenerowany automatycznie">
            <a:extLst>
              <a:ext uri="{FF2B5EF4-FFF2-40B4-BE49-F238E27FC236}">
                <a16:creationId xmlns:a16="http://schemas.microsoft.com/office/drawing/2014/main" id="{86927120-AB5A-490A-8170-C634B96B587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  <p:pic>
        <p:nvPicPr>
          <p:cNvPr id="13" name="Obraz 12">
            <a:extLst>
              <a:ext uri="{FF2B5EF4-FFF2-40B4-BE49-F238E27FC236}">
                <a16:creationId xmlns:a16="http://schemas.microsoft.com/office/drawing/2014/main" id="{4907C10C-2A86-4AB5-B97E-D6B0CFAF938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160" y="6367211"/>
            <a:ext cx="1164740" cy="142041"/>
          </a:xfrm>
          <a:prstGeom prst="rect">
            <a:avLst/>
          </a:prstGeom>
        </p:spPr>
      </p:pic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AA10F5E5-4996-49DF-AE41-765610DFFE5B}"/>
              </a:ext>
            </a:extLst>
          </p:cNvPr>
          <p:cNvCxnSpPr>
            <a:cxnSpLocks/>
          </p:cNvCxnSpPr>
          <p:nvPr userDrawn="1"/>
        </p:nvCxnSpPr>
        <p:spPr>
          <a:xfrm>
            <a:off x="7529265" y="6309320"/>
            <a:ext cx="1264531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915010"/>
            <a:ext cx="3008313" cy="92981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C82C30"/>
                </a:solidFill>
              </a:defRPr>
            </a:lvl1pPr>
          </a:lstStyle>
          <a:p>
            <a:r>
              <a:rPr lang="pl-PL" dirty="0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915010"/>
            <a:ext cx="5111750" cy="5211153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rgbClr val="C82C30"/>
                </a:solidFill>
              </a:defRPr>
            </a:lvl1pPr>
            <a:lvl2pPr>
              <a:defRPr sz="2800">
                <a:solidFill>
                  <a:srgbClr val="C82C30"/>
                </a:solidFill>
              </a:defRPr>
            </a:lvl2pPr>
            <a:lvl3pPr>
              <a:defRPr sz="2400">
                <a:solidFill>
                  <a:srgbClr val="C82C30"/>
                </a:solidFill>
              </a:defRPr>
            </a:lvl3pPr>
            <a:lvl4pPr>
              <a:defRPr sz="2000">
                <a:solidFill>
                  <a:srgbClr val="C82C30"/>
                </a:solidFill>
              </a:defRPr>
            </a:lvl4pPr>
            <a:lvl5pPr>
              <a:defRPr sz="2000">
                <a:solidFill>
                  <a:srgbClr val="C82C30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844824"/>
            <a:ext cx="3008313" cy="42813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C82C3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FFACA-FE59-4A1E-B986-58D5B12967F6}" type="datetime1">
              <a:rPr lang="pl-PL" smtClean="0"/>
              <a:t>08.05.2024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1" name="Symbol zastępczy numeru slajdu 2">
            <a:extLst>
              <a:ext uri="{FF2B5EF4-FFF2-40B4-BE49-F238E27FC236}">
                <a16:creationId xmlns:a16="http://schemas.microsoft.com/office/drawing/2014/main" id="{4919600C-29A8-4062-A68E-C6361A1F3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9B30BB99-CBC4-497E-8A1B-0C4F992AC20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5" name="Obraz 14" descr="Obraz zawierający tekst&#10;&#10;Opis wygenerowany automatycznie">
            <a:extLst>
              <a:ext uri="{FF2B5EF4-FFF2-40B4-BE49-F238E27FC236}">
                <a16:creationId xmlns:a16="http://schemas.microsoft.com/office/drawing/2014/main" id="{BD00FFB1-4306-49BF-A3CF-6B68CF36D92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  <p:pic>
        <p:nvPicPr>
          <p:cNvPr id="16" name="Obraz 15">
            <a:extLst>
              <a:ext uri="{FF2B5EF4-FFF2-40B4-BE49-F238E27FC236}">
                <a16:creationId xmlns:a16="http://schemas.microsoft.com/office/drawing/2014/main" id="{6DD0E6C7-E33F-4051-A138-DDBEE5DDF49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160" y="6367211"/>
            <a:ext cx="1164740" cy="142041"/>
          </a:xfrm>
          <a:prstGeom prst="rect">
            <a:avLst/>
          </a:prstGeom>
        </p:spPr>
      </p:pic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6D078F5D-C2B4-474E-8D6B-4C40CF773C33}"/>
              </a:ext>
            </a:extLst>
          </p:cNvPr>
          <p:cNvCxnSpPr>
            <a:cxnSpLocks/>
          </p:cNvCxnSpPr>
          <p:nvPr userDrawn="1"/>
        </p:nvCxnSpPr>
        <p:spPr>
          <a:xfrm>
            <a:off x="7529265" y="6309320"/>
            <a:ext cx="1264531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C82C30"/>
                </a:solidFill>
              </a:defRPr>
            </a:lvl1pPr>
          </a:lstStyle>
          <a:p>
            <a:r>
              <a:rPr lang="pl-PL" dirty="0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915011"/>
            <a:ext cx="5486400" cy="38125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C82C3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DD00-0CD1-4F5F-B8ED-2CC8842EA626}" type="datetime1">
              <a:rPr lang="pl-PL" smtClean="0"/>
              <a:t>08.05.2024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1" name="Symbol zastępczy numeru slajdu 2">
            <a:extLst>
              <a:ext uri="{FF2B5EF4-FFF2-40B4-BE49-F238E27FC236}">
                <a16:creationId xmlns:a16="http://schemas.microsoft.com/office/drawing/2014/main" id="{B04ED519-6949-43FB-8435-39EA6ADC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818075EA-077B-4BC7-9A41-8C642D5EB1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20074"/>
            <a:ext cx="1008112" cy="525664"/>
          </a:xfrm>
          <a:prstGeom prst="rect">
            <a:avLst/>
          </a:prstGeom>
        </p:spPr>
      </p:pic>
      <p:pic>
        <p:nvPicPr>
          <p:cNvPr id="15" name="Obraz 14" descr="Obraz zawierający tekst&#10;&#10;Opis wygenerowany automatycznie">
            <a:extLst>
              <a:ext uri="{FF2B5EF4-FFF2-40B4-BE49-F238E27FC236}">
                <a16:creationId xmlns:a16="http://schemas.microsoft.com/office/drawing/2014/main" id="{A54AEB7C-EE5F-4325-98BC-326E6F2BC32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2" y="319469"/>
            <a:ext cx="1304168" cy="424843"/>
          </a:xfrm>
          <a:prstGeom prst="rect">
            <a:avLst/>
          </a:prstGeom>
        </p:spPr>
      </p:pic>
      <p:pic>
        <p:nvPicPr>
          <p:cNvPr id="16" name="Obraz 15">
            <a:extLst>
              <a:ext uri="{FF2B5EF4-FFF2-40B4-BE49-F238E27FC236}">
                <a16:creationId xmlns:a16="http://schemas.microsoft.com/office/drawing/2014/main" id="{B6484694-CD4F-4E00-98F2-08E29756D90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160" y="6367211"/>
            <a:ext cx="1164740" cy="142041"/>
          </a:xfrm>
          <a:prstGeom prst="rect">
            <a:avLst/>
          </a:prstGeom>
        </p:spPr>
      </p:pic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934EF494-6A28-49D2-8E70-6A0DA88D5EC2}"/>
              </a:ext>
            </a:extLst>
          </p:cNvPr>
          <p:cNvCxnSpPr>
            <a:cxnSpLocks/>
          </p:cNvCxnSpPr>
          <p:nvPr userDrawn="1"/>
        </p:nvCxnSpPr>
        <p:spPr>
          <a:xfrm>
            <a:off x="7529265" y="6309320"/>
            <a:ext cx="1264531" cy="0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5A96-9159-47DF-AC84-47F71D20D3AA}" type="datetime1">
              <a:rPr lang="pl-PL" smtClean="0"/>
              <a:t>08.05.2024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12" name="Symbol zastępczy numeru slajdu 2">
            <a:extLst>
              <a:ext uri="{FF2B5EF4-FFF2-40B4-BE49-F238E27FC236}">
                <a16:creationId xmlns:a16="http://schemas.microsoft.com/office/drawing/2014/main" id="{09AEBCAF-1F55-4C7F-A854-CABC3B6218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07363" y="255563"/>
            <a:ext cx="45712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902023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8D103CB-D075-4A71-BAA2-A89935339FA5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13" name="Obraz 12">
            <a:extLst>
              <a:ext uri="{FF2B5EF4-FFF2-40B4-BE49-F238E27FC236}">
                <a16:creationId xmlns:a16="http://schemas.microsoft.com/office/drawing/2014/main" id="{B2B5C909-97E8-4F91-AF9A-57D9A3574221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340768"/>
            <a:ext cx="4614157" cy="5328592"/>
          </a:xfrm>
          <a:prstGeom prst="rect">
            <a:avLst/>
          </a:prstGeom>
        </p:spPr>
      </p:pic>
      <p:sp>
        <p:nvSpPr>
          <p:cNvPr id="10" name="Prostokąt 9">
            <a:extLst>
              <a:ext uri="{FF2B5EF4-FFF2-40B4-BE49-F238E27FC236}">
                <a16:creationId xmlns:a16="http://schemas.microsoft.com/office/drawing/2014/main" id="{064C3833-7BD1-4649-8DA6-2C93E9BE3759}"/>
              </a:ext>
            </a:extLst>
          </p:cNvPr>
          <p:cNvSpPr/>
          <p:nvPr userDrawn="1"/>
        </p:nvSpPr>
        <p:spPr>
          <a:xfrm>
            <a:off x="179512" y="188640"/>
            <a:ext cx="8784976" cy="6480721"/>
          </a:xfrm>
          <a:prstGeom prst="rect">
            <a:avLst/>
          </a:prstGeom>
          <a:noFill/>
          <a:ln w="88900" cap="flat" cmpd="sng">
            <a:solidFill>
              <a:srgbClr val="C82C3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000" b="1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E16254B4-996E-5F0E-2A7A-0B5B75A59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6E352CC-DDF3-98A8-4AC9-B9000370A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1188FA9-343D-B5DB-E7E6-E4DBFF6A3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FFBF9-4E99-4272-B851-B87FF82F0F1F}" type="datetimeFigureOut">
              <a:rPr lang="pl-PL" smtClean="0"/>
              <a:t>08.05.2024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7D1600B-27AF-A5E3-AF53-A1732CD8F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875CB86-FF80-8C99-1088-1391F26331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697BC-F9AB-40E0-9D3E-BC694022773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182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ornetsecurity.com/en/cyber-security-report/" TargetMode="External"/><Relationship Id="rId2" Type="http://schemas.openxmlformats.org/officeDocument/2006/relationships/hyperlink" Target="https://doi.org/10.1007/s11276-024-03700-w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8B0B8372-3338-4F60-8C2F-CBFCA4C1F643}"/>
              </a:ext>
            </a:extLst>
          </p:cNvPr>
          <p:cNvSpPr txBox="1"/>
          <p:nvPr/>
        </p:nvSpPr>
        <p:spPr>
          <a:xfrm>
            <a:off x="3851920" y="2276872"/>
            <a:ext cx="550366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sz="2800" b="1" dirty="0"/>
              <a:t>Sekcja Teleinformatyki </a:t>
            </a:r>
            <a:br>
              <a:rPr lang="pl-PL" sz="2800" b="1" dirty="0"/>
            </a:br>
            <a:r>
              <a:rPr lang="pl-PL" sz="2800" b="1" dirty="0"/>
              <a:t>i </a:t>
            </a:r>
            <a:r>
              <a:rPr lang="pl-PL" sz="2800" b="1" dirty="0" err="1"/>
              <a:t>Cyberbezpieczeństwa</a:t>
            </a:r>
            <a:r>
              <a:rPr lang="pl-PL" sz="28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53437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636739" y="939452"/>
            <a:ext cx="8225424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 dirty="0"/>
              <a:t>WYBRANE METODY KLASYFIKACJI: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B925D79D-1CD6-8A14-98DD-A4A74B078FD6}"/>
              </a:ext>
            </a:extLst>
          </p:cNvPr>
          <p:cNvSpPr txBox="1"/>
          <p:nvPr/>
        </p:nvSpPr>
        <p:spPr>
          <a:xfrm>
            <a:off x="563671" y="4624191"/>
            <a:ext cx="430060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l-PL" sz="2400" err="1"/>
              <a:t>Random</a:t>
            </a:r>
            <a:r>
              <a:rPr lang="pl-PL" sz="2400" dirty="0"/>
              <a:t> </a:t>
            </a:r>
            <a:r>
              <a:rPr lang="pl-PL" sz="2400" err="1"/>
              <a:t>Forest</a:t>
            </a:r>
            <a:endParaRPr lang="pl-PL" sz="2400"/>
          </a:p>
          <a:p>
            <a:pPr marL="285750" indent="-285750">
              <a:buFont typeface="Arial"/>
              <a:buChar char="•"/>
            </a:pPr>
            <a:r>
              <a:rPr lang="pl-PL" sz="2400" dirty="0"/>
              <a:t>Extra </a:t>
            </a:r>
            <a:r>
              <a:rPr lang="pl-PL" sz="2400" err="1"/>
              <a:t>Trees</a:t>
            </a:r>
            <a:endParaRPr lang="pl-PL" sz="2400" dirty="0"/>
          </a:p>
          <a:p>
            <a:pPr marL="285750" indent="-285750">
              <a:buFont typeface="Arial"/>
              <a:buChar char="•"/>
            </a:pPr>
            <a:r>
              <a:rPr lang="pl-PL" sz="2400" err="1"/>
              <a:t>Logistic</a:t>
            </a:r>
            <a:r>
              <a:rPr lang="pl-PL" sz="2400" dirty="0"/>
              <a:t> </a:t>
            </a:r>
            <a:r>
              <a:rPr lang="pl-PL" sz="2400" err="1"/>
              <a:t>Regression</a:t>
            </a:r>
            <a:endParaRPr lang="pl-PL" sz="2400" dirty="0"/>
          </a:p>
          <a:p>
            <a:pPr marL="285750" indent="-285750">
              <a:buFont typeface="Arial"/>
              <a:buChar char="•"/>
            </a:pPr>
            <a:r>
              <a:rPr lang="pl-PL" sz="2400" err="1"/>
              <a:t>Support</a:t>
            </a:r>
            <a:r>
              <a:rPr lang="pl-PL" sz="2400" dirty="0"/>
              <a:t> </a:t>
            </a:r>
            <a:r>
              <a:rPr lang="pl-PL" sz="2400" err="1"/>
              <a:t>Vector</a:t>
            </a:r>
            <a:r>
              <a:rPr lang="pl-PL" sz="2400" dirty="0"/>
              <a:t> </a:t>
            </a:r>
            <a:r>
              <a:rPr lang="pl-PL" sz="2400" err="1"/>
              <a:t>Machines</a:t>
            </a:r>
            <a:endParaRPr lang="pl-PL" sz="2400"/>
          </a:p>
          <a:p>
            <a:endParaRPr lang="pl-PL" sz="2400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DAF38A5E-EFE0-F002-6240-06964D985D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621795"/>
              </p:ext>
            </p:extLst>
          </p:nvPr>
        </p:nvGraphicFramePr>
        <p:xfrm>
          <a:off x="633817" y="2392513"/>
          <a:ext cx="8054149" cy="2063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6768">
                  <a:extLst>
                    <a:ext uri="{9D8B030D-6E8A-4147-A177-3AD203B41FA5}">
                      <a16:colId xmlns:a16="http://schemas.microsoft.com/office/drawing/2014/main" val="988049665"/>
                    </a:ext>
                  </a:extLst>
                </a:gridCol>
                <a:gridCol w="1006768">
                  <a:extLst>
                    <a:ext uri="{9D8B030D-6E8A-4147-A177-3AD203B41FA5}">
                      <a16:colId xmlns:a16="http://schemas.microsoft.com/office/drawing/2014/main" val="1373418835"/>
                    </a:ext>
                  </a:extLst>
                </a:gridCol>
                <a:gridCol w="1006768">
                  <a:extLst>
                    <a:ext uri="{9D8B030D-6E8A-4147-A177-3AD203B41FA5}">
                      <a16:colId xmlns:a16="http://schemas.microsoft.com/office/drawing/2014/main" val="2446732087"/>
                    </a:ext>
                  </a:extLst>
                </a:gridCol>
                <a:gridCol w="941678">
                  <a:extLst>
                    <a:ext uri="{9D8B030D-6E8A-4147-A177-3AD203B41FA5}">
                      <a16:colId xmlns:a16="http://schemas.microsoft.com/office/drawing/2014/main" val="3383487824"/>
                    </a:ext>
                  </a:extLst>
                </a:gridCol>
                <a:gridCol w="1071863">
                  <a:extLst>
                    <a:ext uri="{9D8B030D-6E8A-4147-A177-3AD203B41FA5}">
                      <a16:colId xmlns:a16="http://schemas.microsoft.com/office/drawing/2014/main" val="3507873482"/>
                    </a:ext>
                  </a:extLst>
                </a:gridCol>
                <a:gridCol w="1006768">
                  <a:extLst>
                    <a:ext uri="{9D8B030D-6E8A-4147-A177-3AD203B41FA5}">
                      <a16:colId xmlns:a16="http://schemas.microsoft.com/office/drawing/2014/main" val="355538754"/>
                    </a:ext>
                  </a:extLst>
                </a:gridCol>
                <a:gridCol w="1006768">
                  <a:extLst>
                    <a:ext uri="{9D8B030D-6E8A-4147-A177-3AD203B41FA5}">
                      <a16:colId xmlns:a16="http://schemas.microsoft.com/office/drawing/2014/main" val="4013063093"/>
                    </a:ext>
                  </a:extLst>
                </a:gridCol>
                <a:gridCol w="1006768">
                  <a:extLst>
                    <a:ext uri="{9D8B030D-6E8A-4147-A177-3AD203B41FA5}">
                      <a16:colId xmlns:a16="http://schemas.microsoft.com/office/drawing/2014/main" val="1921131620"/>
                    </a:ext>
                  </a:extLst>
                </a:gridCol>
              </a:tblGrid>
              <a:tr h="515975">
                <a:tc>
                  <a:txBody>
                    <a:bodyPr/>
                    <a:lstStyle/>
                    <a:p>
                      <a:pPr algn="ctr"/>
                      <a:endParaRPr lang="pl-PL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RF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err="1"/>
                        <a:t>ExtT</a:t>
                      </a:r>
                      <a:endParaRPr lang="pl-PL" dirty="0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LR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SVM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MLP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KNN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GB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0480907"/>
                  </a:ext>
                </a:extLst>
              </a:tr>
              <a:tr h="515975">
                <a:tc>
                  <a:txBody>
                    <a:bodyPr/>
                    <a:lstStyle/>
                    <a:p>
                      <a:pPr algn="ctr"/>
                      <a:r>
                        <a:rPr lang="pl-PL" err="1"/>
                        <a:t>Acc</a:t>
                      </a:r>
                      <a:endParaRPr lang="pl-PL" dirty="0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rgbClr val="0F6C39"/>
                          </a:solidFill>
                        </a:rPr>
                        <a:t>91.33%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89.68%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dirty="0"/>
                        <a:t>83.22%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82.20%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90.42%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dirty="0"/>
                        <a:t>90.95%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65.11%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7064530"/>
                  </a:ext>
                </a:extLst>
              </a:tr>
              <a:tr h="515975">
                <a:tc>
                  <a:txBody>
                    <a:bodyPr/>
                    <a:lstStyle/>
                    <a:p>
                      <a:pPr algn="ctr"/>
                      <a:r>
                        <a:rPr lang="pl-PL" dirty="0" err="1"/>
                        <a:t>Prec</a:t>
                      </a:r>
                      <a:r>
                        <a:rPr lang="pl-PL" dirty="0"/>
                        <a:t>*</a:t>
                      </a:r>
                      <a:endParaRPr lang="pl-PL" dirty="0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93.45%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94.99%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93.84%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95.20%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93.11%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dirty="0"/>
                        <a:t>93.66%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96.70%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8896111"/>
                  </a:ext>
                </a:extLst>
              </a:tr>
              <a:tr h="515975">
                <a:tc>
                  <a:txBody>
                    <a:bodyPr/>
                    <a:lstStyle/>
                    <a:p>
                      <a:pPr algn="ctr"/>
                      <a:r>
                        <a:rPr lang="pl-PL" dirty="0" err="1"/>
                        <a:t>Rec</a:t>
                      </a:r>
                      <a:r>
                        <a:rPr lang="pl-PL" dirty="0"/>
                        <a:t>*</a:t>
                      </a:r>
                      <a:endParaRPr lang="pl-PL" dirty="0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rgbClr val="0F6C39"/>
                          </a:solidFill>
                        </a:rPr>
                        <a:t>88.59%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83.43%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70.53%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67.24%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86.97%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dirty="0"/>
                        <a:t>87.54%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30.16%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4734633"/>
                  </a:ext>
                </a:extLst>
              </a:tr>
            </a:tbl>
          </a:graphicData>
        </a:graphic>
      </p:graphicFrame>
      <p:sp>
        <p:nvSpPr>
          <p:cNvPr id="6" name="pole tekstowe 5">
            <a:extLst>
              <a:ext uri="{FF2B5EF4-FFF2-40B4-BE49-F238E27FC236}">
                <a16:creationId xmlns:a16="http://schemas.microsoft.com/office/drawing/2014/main" id="{5CE2B71F-2618-D538-25C1-A555E87A42CD}"/>
              </a:ext>
            </a:extLst>
          </p:cNvPr>
          <p:cNvSpPr txBox="1"/>
          <p:nvPr/>
        </p:nvSpPr>
        <p:spPr>
          <a:xfrm>
            <a:off x="4864274" y="4624191"/>
            <a:ext cx="36743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pl-PL" sz="2400" err="1"/>
              <a:t>Multilayer</a:t>
            </a:r>
            <a:r>
              <a:rPr lang="pl-PL" sz="2400"/>
              <a:t> Perceptron</a:t>
            </a:r>
            <a:endParaRPr lang="en-US" sz="2400"/>
          </a:p>
          <a:p>
            <a:pPr marL="285750" indent="-285750">
              <a:buFont typeface="Arial,Sans-Serif"/>
              <a:buChar char="•"/>
            </a:pPr>
            <a:r>
              <a:rPr lang="pl-PL" sz="2400"/>
              <a:t>K-</a:t>
            </a:r>
            <a:r>
              <a:rPr lang="pl-PL" sz="2400" err="1"/>
              <a:t>Nearest</a:t>
            </a:r>
            <a:r>
              <a:rPr lang="pl-PL" sz="2400"/>
              <a:t> </a:t>
            </a:r>
            <a:r>
              <a:rPr lang="pl-PL" sz="2400" err="1"/>
              <a:t>Neighbors</a:t>
            </a:r>
          </a:p>
          <a:p>
            <a:pPr marL="285750" indent="-285750">
              <a:buFont typeface="Arial,Sans-Serif"/>
              <a:buChar char="•"/>
            </a:pPr>
            <a:r>
              <a:rPr lang="pl-PL" sz="2400" dirty="0"/>
              <a:t>Gradient </a:t>
            </a:r>
            <a:r>
              <a:rPr lang="pl-PL" sz="2400" dirty="0" err="1"/>
              <a:t>Boosting</a:t>
            </a:r>
            <a:endParaRPr lang="pl-PL" dirty="0" err="1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F8EE5310-55C7-4393-B34C-A304C7C9E3A6}"/>
              </a:ext>
            </a:extLst>
          </p:cNvPr>
          <p:cNvSpPr txBox="1"/>
          <p:nvPr/>
        </p:nvSpPr>
        <p:spPr>
          <a:xfrm>
            <a:off x="6983260" y="6315205"/>
            <a:ext cx="187890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1000" dirty="0"/>
              <a:t>*</a:t>
            </a:r>
            <a:r>
              <a:rPr lang="pl-PL" sz="1000" err="1"/>
              <a:t>Prec</a:t>
            </a:r>
            <a:r>
              <a:rPr lang="pl-PL" sz="1000" dirty="0"/>
              <a:t> i </a:t>
            </a:r>
            <a:r>
              <a:rPr lang="pl-PL" sz="1000" err="1"/>
              <a:t>Rec</a:t>
            </a:r>
            <a:r>
              <a:rPr lang="pl-PL" sz="1000" dirty="0"/>
              <a:t> obliczone dla klasy 1</a:t>
            </a:r>
            <a:endParaRPr lang="pl-PL" sz="1000"/>
          </a:p>
        </p:txBody>
      </p:sp>
    </p:spTree>
    <p:extLst>
      <p:ext uri="{BB962C8B-B14F-4D97-AF65-F5344CB8AC3E}">
        <p14:creationId xmlns:p14="http://schemas.microsoft.com/office/powerpoint/2010/main" val="790048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69726" y="939452"/>
            <a:ext cx="820454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 dirty="0"/>
              <a:t>PARAMETRY MODELU RF: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DA3842EB-276D-261A-EB85-71B16A202196}"/>
              </a:ext>
            </a:extLst>
          </p:cNvPr>
          <p:cNvSpPr txBox="1"/>
          <p:nvPr/>
        </p:nvSpPr>
        <p:spPr>
          <a:xfrm>
            <a:off x="1081414" y="2198318"/>
            <a:ext cx="6991609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600" b="1" dirty="0" err="1">
                <a:solidFill>
                  <a:srgbClr val="2D2D2D"/>
                </a:solidFill>
              </a:rPr>
              <a:t>Dla</a:t>
            </a:r>
            <a:r>
              <a:rPr lang="en-US" sz="3600" b="1" dirty="0">
                <a:solidFill>
                  <a:srgbClr val="2D2D2D"/>
                </a:solidFill>
              </a:rPr>
              <a:t> random state: 41</a:t>
            </a:r>
          </a:p>
          <a:p>
            <a:pPr marL="571500" indent="-571500">
              <a:buFont typeface="Arial"/>
              <a:buChar char="•"/>
            </a:pPr>
            <a:r>
              <a:rPr lang="en-US" sz="3600" b="1" dirty="0" err="1">
                <a:solidFill>
                  <a:srgbClr val="2D2D2D"/>
                </a:solidFill>
              </a:rPr>
              <a:t>Liczba</a:t>
            </a:r>
            <a:r>
              <a:rPr lang="en-US" sz="3600" b="1" dirty="0">
                <a:solidFill>
                  <a:srgbClr val="2D2D2D"/>
                </a:solidFill>
              </a:rPr>
              <a:t> </a:t>
            </a:r>
            <a:r>
              <a:rPr lang="en-US" sz="3600" b="1" dirty="0" err="1">
                <a:solidFill>
                  <a:srgbClr val="2D2D2D"/>
                </a:solidFill>
              </a:rPr>
              <a:t>drzew</a:t>
            </a:r>
            <a:r>
              <a:rPr lang="en-US" sz="3600" b="1" dirty="0">
                <a:solidFill>
                  <a:srgbClr val="2D2D2D"/>
                </a:solidFill>
              </a:rPr>
              <a:t>: 21</a:t>
            </a:r>
          </a:p>
          <a:p>
            <a:pPr marL="571500" indent="-571500">
              <a:buFont typeface="Arial"/>
              <a:buChar char="•"/>
            </a:pPr>
            <a:r>
              <a:rPr lang="en-US" sz="3600" b="1" dirty="0" err="1">
                <a:solidFill>
                  <a:srgbClr val="2D2D2D"/>
                </a:solidFill>
              </a:rPr>
              <a:t>Maksymalna</a:t>
            </a:r>
            <a:r>
              <a:rPr lang="en-US" sz="3600" b="1" dirty="0">
                <a:solidFill>
                  <a:srgbClr val="2D2D2D"/>
                </a:solidFill>
              </a:rPr>
              <a:t> </a:t>
            </a:r>
            <a:r>
              <a:rPr lang="en-US" sz="3600" b="1" dirty="0" err="1">
                <a:solidFill>
                  <a:srgbClr val="2D2D2D"/>
                </a:solidFill>
              </a:rPr>
              <a:t>głębokość</a:t>
            </a:r>
            <a:r>
              <a:rPr lang="en-US" sz="3600" b="1" dirty="0">
                <a:solidFill>
                  <a:srgbClr val="2D2D2D"/>
                </a:solidFill>
              </a:rPr>
              <a:t>: 20</a:t>
            </a:r>
          </a:p>
        </p:txBody>
      </p:sp>
    </p:spTree>
    <p:extLst>
      <p:ext uri="{BB962C8B-B14F-4D97-AF65-F5344CB8AC3E}">
        <p14:creationId xmlns:p14="http://schemas.microsoft.com/office/powerpoint/2010/main" val="3806137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69726" y="939452"/>
            <a:ext cx="820454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 dirty="0"/>
              <a:t>TABLICA POMYŁEK RF:</a:t>
            </a:r>
          </a:p>
        </p:txBody>
      </p:sp>
      <p:pic>
        <p:nvPicPr>
          <p:cNvPr id="4" name="Obraz 3" descr="Obraz zawierający tekst, zrzut ekranu, diagram, Prostokąt&#10;&#10;Opis wygenerowany automatycznie">
            <a:extLst>
              <a:ext uri="{FF2B5EF4-FFF2-40B4-BE49-F238E27FC236}">
                <a16:creationId xmlns:a16="http://schemas.microsoft.com/office/drawing/2014/main" id="{A40D4F86-DD5E-76CE-6FF5-D93ACCA65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095" y="1715087"/>
            <a:ext cx="5604223" cy="454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309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69726" y="2703534"/>
            <a:ext cx="8204547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l-PL" sz="4400" b="1" i="1" dirty="0"/>
              <a:t>PREZENTACJA DZIAŁANIA MODELU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9230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69726" y="803753"/>
            <a:ext cx="820454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 dirty="0"/>
              <a:t>ŹRÓDŁA: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B6E379ED-9336-CA80-0EF1-8AB1503F9859}"/>
              </a:ext>
            </a:extLst>
          </p:cNvPr>
          <p:cNvSpPr txBox="1"/>
          <p:nvPr/>
        </p:nvSpPr>
        <p:spPr>
          <a:xfrm>
            <a:off x="647178" y="1889342"/>
            <a:ext cx="7849643" cy="30777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l-PL" sz="1600" dirty="0"/>
              <a:t>Buber, E., </a:t>
            </a:r>
            <a:r>
              <a:rPr lang="pl-PL" sz="1600" err="1"/>
              <a:t>Demir</a:t>
            </a:r>
            <a:r>
              <a:rPr lang="pl-PL" sz="1600" dirty="0"/>
              <a:t>, Ö., &amp; </a:t>
            </a:r>
            <a:r>
              <a:rPr lang="pl-PL" sz="1600" err="1"/>
              <a:t>Sahingoz</a:t>
            </a:r>
            <a:r>
              <a:rPr lang="pl-PL" sz="1600" dirty="0"/>
              <a:t>, O. K. (2017). </a:t>
            </a:r>
            <a:r>
              <a:rPr lang="pl-PL" sz="1600" err="1"/>
              <a:t>Feature</a:t>
            </a:r>
            <a:r>
              <a:rPr lang="pl-PL" sz="1600" dirty="0"/>
              <a:t> </a:t>
            </a:r>
            <a:r>
              <a:rPr lang="pl-PL" sz="1600" err="1"/>
              <a:t>selections</a:t>
            </a:r>
            <a:r>
              <a:rPr lang="pl-PL" sz="1600" dirty="0"/>
              <a:t> for the </a:t>
            </a:r>
            <a:r>
              <a:rPr lang="pl-PL" sz="1600" err="1"/>
              <a:t>machine</a:t>
            </a:r>
            <a:r>
              <a:rPr lang="pl-PL" sz="1600" dirty="0"/>
              <a:t> learning </a:t>
            </a:r>
            <a:r>
              <a:rPr lang="pl-PL" sz="1600" err="1"/>
              <a:t>based</a:t>
            </a:r>
            <a:r>
              <a:rPr lang="pl-PL" sz="1600" dirty="0"/>
              <a:t> </a:t>
            </a:r>
            <a:r>
              <a:rPr lang="pl-PL" sz="1600" err="1"/>
              <a:t>detection</a:t>
            </a:r>
            <a:r>
              <a:rPr lang="pl-PL" sz="1600" dirty="0"/>
              <a:t> of </a:t>
            </a:r>
            <a:r>
              <a:rPr lang="pl-PL" sz="1600" err="1"/>
              <a:t>phishing</a:t>
            </a:r>
            <a:r>
              <a:rPr lang="pl-PL" sz="1600" dirty="0"/>
              <a:t> </a:t>
            </a:r>
            <a:r>
              <a:rPr lang="pl-PL" sz="1600" err="1"/>
              <a:t>websites</a:t>
            </a:r>
            <a:r>
              <a:rPr lang="pl-PL" sz="1600" dirty="0"/>
              <a:t>. In 2017 International </a:t>
            </a:r>
            <a:r>
              <a:rPr lang="pl-PL" sz="1600" err="1"/>
              <a:t>Artificial</a:t>
            </a:r>
            <a:r>
              <a:rPr lang="pl-PL" sz="1600" dirty="0"/>
              <a:t> </a:t>
            </a:r>
            <a:r>
              <a:rPr lang="pl-PL" sz="1600" err="1"/>
              <a:t>Intelligence</a:t>
            </a:r>
            <a:r>
              <a:rPr lang="pl-PL" sz="1600" dirty="0"/>
              <a:t> and Data Processing </a:t>
            </a:r>
            <a:r>
              <a:rPr lang="pl-PL" sz="1600" err="1"/>
              <a:t>Symposium</a:t>
            </a:r>
            <a:r>
              <a:rPr lang="pl-PL" sz="1600" dirty="0"/>
              <a:t> (IDAP). IEEE.</a:t>
            </a:r>
          </a:p>
          <a:p>
            <a:pPr marL="285750" indent="-285750">
              <a:buFont typeface="Arial"/>
              <a:buChar char="•"/>
            </a:pPr>
            <a:r>
              <a:rPr lang="pl-PL" sz="1600" dirty="0"/>
              <a:t>Mohammad, R. M., </a:t>
            </a:r>
            <a:r>
              <a:rPr lang="pl-PL" sz="1600" err="1"/>
              <a:t>Thabtah</a:t>
            </a:r>
            <a:r>
              <a:rPr lang="pl-PL" sz="1600" dirty="0"/>
              <a:t>, F., &amp; </a:t>
            </a:r>
            <a:r>
              <a:rPr lang="pl-PL" sz="1600" err="1"/>
              <a:t>McCluskey</a:t>
            </a:r>
            <a:r>
              <a:rPr lang="pl-PL" sz="1600" dirty="0"/>
              <a:t>, L. (2012). </a:t>
            </a:r>
            <a:r>
              <a:rPr lang="pl-PL" sz="1600" err="1"/>
              <a:t>An</a:t>
            </a:r>
            <a:r>
              <a:rPr lang="pl-PL" sz="1600" dirty="0"/>
              <a:t> </a:t>
            </a:r>
            <a:r>
              <a:rPr lang="pl-PL" sz="1600" err="1"/>
              <a:t>assessment</a:t>
            </a:r>
            <a:r>
              <a:rPr lang="pl-PL" sz="1600" dirty="0"/>
              <a:t> of </a:t>
            </a:r>
            <a:r>
              <a:rPr lang="pl-PL" sz="1600" err="1"/>
              <a:t>features</a:t>
            </a:r>
            <a:r>
              <a:rPr lang="pl-PL" sz="1600" dirty="0"/>
              <a:t> </a:t>
            </a:r>
            <a:r>
              <a:rPr lang="pl-PL" sz="1600" err="1"/>
              <a:t>related</a:t>
            </a:r>
            <a:r>
              <a:rPr lang="pl-PL" sz="1600" dirty="0"/>
              <a:t> to </a:t>
            </a:r>
            <a:r>
              <a:rPr lang="pl-PL" sz="1600" err="1"/>
              <a:t>phishing</a:t>
            </a:r>
            <a:r>
              <a:rPr lang="pl-PL" sz="1600" dirty="0"/>
              <a:t> </a:t>
            </a:r>
            <a:r>
              <a:rPr lang="pl-PL" sz="1600" err="1"/>
              <a:t>websites</a:t>
            </a:r>
            <a:r>
              <a:rPr lang="pl-PL" sz="1600" dirty="0"/>
              <a:t> </a:t>
            </a:r>
            <a:r>
              <a:rPr lang="pl-PL" sz="1600" err="1"/>
              <a:t>using</a:t>
            </a:r>
            <a:r>
              <a:rPr lang="pl-PL" sz="1600" dirty="0"/>
              <a:t> </a:t>
            </a:r>
            <a:r>
              <a:rPr lang="pl-PL" sz="1600" err="1"/>
              <a:t>an</a:t>
            </a:r>
            <a:r>
              <a:rPr lang="pl-PL" sz="1600" dirty="0"/>
              <a:t> </a:t>
            </a:r>
            <a:r>
              <a:rPr lang="pl-PL" sz="1600" err="1"/>
              <a:t>automated</a:t>
            </a:r>
            <a:r>
              <a:rPr lang="pl-PL" sz="1600" dirty="0"/>
              <a:t> </a:t>
            </a:r>
            <a:r>
              <a:rPr lang="pl-PL" sz="1600" err="1"/>
              <a:t>technique</a:t>
            </a:r>
            <a:r>
              <a:rPr lang="pl-PL" sz="1600" dirty="0"/>
              <a:t>. In 2012 International Conference. IEEE.</a:t>
            </a:r>
          </a:p>
          <a:p>
            <a:pPr marL="285750" indent="-285750">
              <a:buFont typeface="Arial"/>
              <a:buChar char="•"/>
            </a:pPr>
            <a:r>
              <a:rPr lang="pl-PL" sz="1600" err="1"/>
              <a:t>Reyes-Dorta</a:t>
            </a:r>
            <a:r>
              <a:rPr lang="pl-PL" sz="1600" dirty="0"/>
              <a:t>, N., Caballero-Gil, P. &amp; Rosa-</a:t>
            </a:r>
            <a:r>
              <a:rPr lang="pl-PL" sz="1600" err="1"/>
              <a:t>Remedios</a:t>
            </a:r>
            <a:r>
              <a:rPr lang="pl-PL" sz="1600" dirty="0"/>
              <a:t>, C. </a:t>
            </a:r>
            <a:r>
              <a:rPr lang="pl-PL" sz="1600" err="1"/>
              <a:t>Detection</a:t>
            </a:r>
            <a:r>
              <a:rPr lang="pl-PL" sz="1600" dirty="0"/>
              <a:t> of </a:t>
            </a:r>
            <a:r>
              <a:rPr lang="pl-PL" sz="1600" err="1"/>
              <a:t>malicious</a:t>
            </a:r>
            <a:r>
              <a:rPr lang="pl-PL" sz="1600" dirty="0"/>
              <a:t> </a:t>
            </a:r>
            <a:r>
              <a:rPr lang="pl-PL" sz="1600" err="1"/>
              <a:t>URLs</a:t>
            </a:r>
            <a:r>
              <a:rPr lang="pl-PL" sz="1600" dirty="0"/>
              <a:t> </a:t>
            </a:r>
            <a:r>
              <a:rPr lang="pl-PL" sz="1600" err="1"/>
              <a:t>using</a:t>
            </a:r>
            <a:r>
              <a:rPr lang="pl-PL" sz="1600" dirty="0"/>
              <a:t> </a:t>
            </a:r>
            <a:r>
              <a:rPr lang="pl-PL" sz="1600" err="1"/>
              <a:t>machine</a:t>
            </a:r>
            <a:r>
              <a:rPr lang="pl-PL" sz="1600" dirty="0"/>
              <a:t> learning. Wireless </a:t>
            </a:r>
            <a:r>
              <a:rPr lang="pl-PL" sz="1600" err="1"/>
              <a:t>Netw</a:t>
            </a:r>
            <a:r>
              <a:rPr lang="pl-PL" sz="1600" dirty="0"/>
              <a:t> (2024). Springer. </a:t>
            </a:r>
            <a:r>
              <a:rPr lang="pl-PL" sz="1600" dirty="0">
                <a:hlinkClick r:id="rId2"/>
              </a:rPr>
              <a:t>https://doi.org/10.1007/s11276-024-03700-w</a:t>
            </a:r>
            <a:endParaRPr lang="pl-PL" sz="1600" dirty="0"/>
          </a:p>
          <a:p>
            <a:pPr marL="285750" indent="-285750">
              <a:buFont typeface="Arial"/>
              <a:buChar char="•"/>
            </a:pPr>
            <a:r>
              <a:rPr lang="pl-PL" sz="1600" dirty="0">
                <a:hlinkClick r:id="rId3"/>
              </a:rPr>
              <a:t>https://www.hornetsecurity.com/en/cyber-security-report/</a:t>
            </a:r>
            <a:endParaRPr lang="pl-PL" sz="1600"/>
          </a:p>
          <a:p>
            <a:pPr marL="285750" indent="-285750">
              <a:buFont typeface="Arial"/>
              <a:buChar char="•"/>
            </a:pPr>
            <a:r>
              <a:rPr lang="pl-PL" sz="1600" dirty="0"/>
              <a:t>https://cert.orange.pl/</a:t>
            </a:r>
          </a:p>
          <a:p>
            <a:pPr marL="285750" indent="-285750">
              <a:buFont typeface="Arial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72063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69726" y="3048000"/>
            <a:ext cx="820454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l-PL" sz="4400" b="1" i="1" dirty="0"/>
              <a:t>DZIĘKUJĘ ZA UWAGĘ</a:t>
            </a:r>
          </a:p>
        </p:txBody>
      </p:sp>
    </p:spTree>
    <p:extLst>
      <p:ext uri="{BB962C8B-B14F-4D97-AF65-F5344CB8AC3E}">
        <p14:creationId xmlns:p14="http://schemas.microsoft.com/office/powerpoint/2010/main" val="1381091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E59AAAA-1D34-0B1C-4B99-4D7C4E3BE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82800" tIns="45720" rIns="91440" bIns="45720" anchor="b">
            <a:normAutofit/>
          </a:bodyPr>
          <a:lstStyle/>
          <a:p>
            <a:r>
              <a:rPr lang="pl-PL" dirty="0"/>
              <a:t>Model Sztucznej Inteligencji Rozpoznający Potencjalny </a:t>
            </a:r>
            <a:r>
              <a:rPr lang="pl-PL" dirty="0" err="1"/>
              <a:t>Phishing</a:t>
            </a:r>
            <a:r>
              <a:rPr lang="pl-PL" dirty="0"/>
              <a:t> Na Podstawie Analizy Składni Hiperłącza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042FABEC-F636-2CC9-B0C1-8CE8F83E8E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lIns="91440" tIns="45720" rIns="91440" bIns="45720" anchor="t"/>
          <a:lstStyle/>
          <a:p>
            <a:r>
              <a:rPr lang="pl-PL" dirty="0"/>
              <a:t>Hubert Mąka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D2E1FA8A-21D2-7A66-3D05-671925DB3FD3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 lIns="91440" tIns="45720" rIns="91440" bIns="45720" anchor="t">
            <a:normAutofit/>
          </a:bodyPr>
          <a:lstStyle/>
          <a:p>
            <a:pPr>
              <a:spcBef>
                <a:spcPts val="20"/>
              </a:spcBef>
            </a:pPr>
            <a:r>
              <a:rPr lang="pl-PL" dirty="0"/>
              <a:t>Dr hab. inż. Marek Natkaniec</a:t>
            </a:r>
          </a:p>
          <a:p>
            <a:endParaRPr lang="pl-PL" dirty="0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9399171-49A3-9A2D-0A50-B14543C8CD92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 lIns="91440" tIns="45720" rIns="91440" bIns="45720" anchor="t">
            <a:normAutofit fontScale="92500" lnSpcReduction="10000"/>
          </a:bodyPr>
          <a:lstStyle/>
          <a:p>
            <a:r>
              <a:rPr lang="pl-PL" dirty="0"/>
              <a:t>Wydział Informatyki, Elektroniki i Telekomunikacji AGH</a:t>
            </a:r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D20C29C6-AF02-C4E2-D8E4-27CF9E950798}"/>
              </a:ext>
            </a:extLst>
          </p:cNvPr>
          <p:cNvSpPr>
            <a:spLocks noGrp="1"/>
          </p:cNvSpPr>
          <p:nvPr>
            <p:ph type="body" idx="17"/>
          </p:nvPr>
        </p:nvSpPr>
        <p:spPr/>
        <p:txBody>
          <a:bodyPr lIns="91440" tIns="45720" rIns="91440" bIns="45720" anchor="ctr">
            <a:normAutofit/>
          </a:bodyPr>
          <a:lstStyle/>
          <a:p>
            <a:r>
              <a:rPr lang="pl-PL"/>
              <a:t>Koło Naukowe Telephoners</a:t>
            </a:r>
          </a:p>
        </p:txBody>
      </p:sp>
      <p:pic>
        <p:nvPicPr>
          <p:cNvPr id="10" name="Symbol zastępczy obrazu 9" descr="Obraz zawierający rysowanie, szkic, krąg, ilustracja&#10;&#10;Opis wygenerowany automatycznie">
            <a:extLst>
              <a:ext uri="{FF2B5EF4-FFF2-40B4-BE49-F238E27FC236}">
                <a16:creationId xmlns:a16="http://schemas.microsoft.com/office/drawing/2014/main" id="{46BAE2E0-7768-4C9F-EE97-471529D2BF85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-3165" r="-3798" b="-1899"/>
          <a:stretch/>
        </p:blipFill>
        <p:spPr>
          <a:xfrm>
            <a:off x="4044946" y="4801976"/>
            <a:ext cx="1764644" cy="1685760"/>
          </a:xfrm>
        </p:spPr>
      </p:pic>
    </p:spTree>
    <p:extLst>
      <p:ext uri="{BB962C8B-B14F-4D97-AF65-F5344CB8AC3E}">
        <p14:creationId xmlns:p14="http://schemas.microsoft.com/office/powerpoint/2010/main" val="4242652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69726" y="866383"/>
            <a:ext cx="820454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000" dirty="0"/>
              <a:t>CZYM JEST PHISHING?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3F181727-A382-A155-8B0E-42CA895365C8}"/>
              </a:ext>
            </a:extLst>
          </p:cNvPr>
          <p:cNvSpPr txBox="1"/>
          <p:nvPr/>
        </p:nvSpPr>
        <p:spPr>
          <a:xfrm>
            <a:off x="668054" y="2286001"/>
            <a:ext cx="3705616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l-PL" sz="1400" i="1" dirty="0">
                <a:solidFill>
                  <a:srgbClr val="1B1B1B"/>
                </a:solidFill>
                <a:ea typeface="+mn-lt"/>
                <a:cs typeface="+mn-lt"/>
              </a:rPr>
              <a:t>"</a:t>
            </a:r>
            <a:r>
              <a:rPr lang="pl-PL" sz="1400" i="1" dirty="0" err="1">
                <a:solidFill>
                  <a:srgbClr val="1B1B1B"/>
                </a:solidFill>
                <a:ea typeface="+mn-lt"/>
                <a:cs typeface="+mn-lt"/>
              </a:rPr>
              <a:t>Phishing</a:t>
            </a:r>
            <a:r>
              <a:rPr lang="pl-PL" sz="1400" i="1" dirty="0">
                <a:solidFill>
                  <a:srgbClr val="1B1B1B"/>
                </a:solidFill>
                <a:ea typeface="+mn-lt"/>
                <a:cs typeface="+mn-lt"/>
              </a:rPr>
              <a:t> to jeden z najpopularniejszych typów ataków opartych o wiadomości e-mail lub SMS. Wykorzystuje inżynierię społeczną, czyli technikę polegającą na tym, że przestępcy internetowi próbują Cię oszukać i spowodować, abyś podjął działanie zgodnie z ich zamierzeniami. "</a:t>
            </a:r>
            <a:endParaRPr lang="pl-PL" sz="1400" i="1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B5B8F504-8599-49CB-839E-8D21A56768A5}"/>
              </a:ext>
            </a:extLst>
          </p:cNvPr>
          <p:cNvSpPr txBox="1"/>
          <p:nvPr/>
        </p:nvSpPr>
        <p:spPr>
          <a:xfrm>
            <a:off x="668054" y="3778685"/>
            <a:ext cx="3705616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l-PL" sz="1400" b="1" i="1" dirty="0">
                <a:solidFill>
                  <a:srgbClr val="1B1B1B"/>
                </a:solidFill>
                <a:ea typeface="+mn-lt"/>
                <a:cs typeface="+mn-lt"/>
              </a:rPr>
              <a:t>"Wiadomości  </a:t>
            </a:r>
            <a:r>
              <a:rPr lang="pl-PL" sz="1400" b="1" i="1" dirty="0" err="1">
                <a:solidFill>
                  <a:srgbClr val="1B1B1B"/>
                </a:solidFill>
                <a:ea typeface="+mn-lt"/>
                <a:cs typeface="+mn-lt"/>
              </a:rPr>
              <a:t>phishingowe</a:t>
            </a:r>
            <a:r>
              <a:rPr lang="pl-PL" sz="1400" b="1" i="1" dirty="0">
                <a:solidFill>
                  <a:srgbClr val="1B1B1B"/>
                </a:solidFill>
                <a:ea typeface="+mn-lt"/>
                <a:cs typeface="+mn-lt"/>
              </a:rPr>
              <a:t>  są tak przygotowywane przez cyberprzestępców, aby wyglądały na autentyczne, ale w rzeczywistości są fałszywe.</a:t>
            </a:r>
            <a:r>
              <a:rPr lang="pl-PL" sz="1400" i="1" dirty="0">
                <a:solidFill>
                  <a:srgbClr val="1B1B1B"/>
                </a:solidFill>
                <a:ea typeface="+mn-lt"/>
                <a:cs typeface="+mn-lt"/>
              </a:rPr>
              <a:t> Mogą próbować skłonić Cię do ujawnienia poufnych informacji, zawierać link do strony internetowej rozprzestrzeniającej szkodliwe oprogramowanie."</a:t>
            </a:r>
            <a:endParaRPr lang="pl-PL" i="1" dirty="0"/>
          </a:p>
        </p:txBody>
      </p:sp>
      <p:pic>
        <p:nvPicPr>
          <p:cNvPr id="6" name="Obraz 5" descr="Phishing: co to jest i jak się przed nim bronić | NordVPN">
            <a:extLst>
              <a:ext uri="{FF2B5EF4-FFF2-40B4-BE49-F238E27FC236}">
                <a16:creationId xmlns:a16="http://schemas.microsoft.com/office/drawing/2014/main" id="{7717D82A-2220-6330-F9FE-623569D828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8" t="-194" r="1103" b="3114"/>
          <a:stretch/>
        </p:blipFill>
        <p:spPr>
          <a:xfrm>
            <a:off x="4567824" y="2972155"/>
            <a:ext cx="3714014" cy="19260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D4B8E218-8A87-F485-2F67-9772289FB568}"/>
              </a:ext>
            </a:extLst>
          </p:cNvPr>
          <p:cNvSpPr txBox="1"/>
          <p:nvPr/>
        </p:nvSpPr>
        <p:spPr>
          <a:xfrm>
            <a:off x="668054" y="1889342"/>
            <a:ext cx="188934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2000" b="1" dirty="0"/>
              <a:t>Według gov.pl:</a:t>
            </a: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437541FE-08F4-6DBF-1D47-70EC7EE09535}"/>
              </a:ext>
            </a:extLst>
          </p:cNvPr>
          <p:cNvSpPr txBox="1"/>
          <p:nvPr/>
        </p:nvSpPr>
        <p:spPr>
          <a:xfrm>
            <a:off x="4843397" y="4916465"/>
            <a:ext cx="3350712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900" dirty="0"/>
              <a:t>Źródło: </a:t>
            </a:r>
            <a:r>
              <a:rPr lang="pl-PL" sz="900" dirty="0">
                <a:ea typeface="+mn-lt"/>
                <a:cs typeface="+mn-lt"/>
              </a:rPr>
              <a:t>https://nordvpn.com/pl/blog/co-to-jest-phishing/</a:t>
            </a:r>
            <a:endParaRPr lang="pl-PL" sz="900" dirty="0"/>
          </a:p>
        </p:txBody>
      </p:sp>
    </p:spTree>
    <p:extLst>
      <p:ext uri="{BB962C8B-B14F-4D97-AF65-F5344CB8AC3E}">
        <p14:creationId xmlns:p14="http://schemas.microsoft.com/office/powerpoint/2010/main" val="2461437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69726" y="866383"/>
            <a:ext cx="8100164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000" dirty="0"/>
              <a:t>PRZECIEŻ TO TYLKO WIADOMOŚĆ  CO W NIEJ NIEBEZPIECZNEGO?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B6509AAB-CEF2-B52F-9747-D42DF7D90E8E}"/>
              </a:ext>
            </a:extLst>
          </p:cNvPr>
          <p:cNvSpPr txBox="1"/>
          <p:nvPr/>
        </p:nvSpPr>
        <p:spPr>
          <a:xfrm>
            <a:off x="469725" y="2338191"/>
            <a:ext cx="2964493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2000" b="1" dirty="0"/>
              <a:t>Trochę danych:</a:t>
            </a:r>
          </a:p>
          <a:p>
            <a:endParaRPr lang="pl-PL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6D6BE65D-144C-9226-4D6A-D4636986BAA1}"/>
              </a:ext>
            </a:extLst>
          </p:cNvPr>
          <p:cNvSpPr txBox="1"/>
          <p:nvPr/>
        </p:nvSpPr>
        <p:spPr>
          <a:xfrm>
            <a:off x="417534" y="2933177"/>
            <a:ext cx="4102272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l-PL" i="1" dirty="0"/>
              <a:t>Według nowego raportu </a:t>
            </a:r>
            <a:r>
              <a:rPr lang="pl-PL" i="1" err="1"/>
              <a:t>Hornetsecurity</a:t>
            </a:r>
            <a:r>
              <a:rPr lang="pl-PL" i="1" dirty="0"/>
              <a:t>, który przeanalizował </a:t>
            </a:r>
            <a:r>
              <a:rPr lang="pl-PL" b="1" i="1" dirty="0"/>
              <a:t>45 miliardów</a:t>
            </a:r>
            <a:r>
              <a:rPr lang="pl-PL" i="1" dirty="0"/>
              <a:t> e-maili wysłanych w 2023 r., </a:t>
            </a:r>
            <a:r>
              <a:rPr lang="pl-PL" b="1" i="1" err="1"/>
              <a:t>phishing</a:t>
            </a:r>
            <a:r>
              <a:rPr lang="pl-PL" b="1" i="1" dirty="0"/>
              <a:t> pozostaje metodą nr 1 cyberataków</a:t>
            </a:r>
            <a:r>
              <a:rPr lang="pl-PL" i="1" dirty="0"/>
              <a:t> stosowaną przez cyberprzestępców</a:t>
            </a:r>
            <a:r>
              <a:rPr lang="pl-PL" dirty="0"/>
              <a:t>.</a:t>
            </a:r>
            <a:endParaRPr lang="pl-PL"/>
          </a:p>
          <a:p>
            <a:endParaRPr lang="pl-PL" dirty="0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314E94E6-9212-8388-1546-C2990D5E8ED9}"/>
              </a:ext>
            </a:extLst>
          </p:cNvPr>
          <p:cNvSpPr txBox="1"/>
          <p:nvPr/>
        </p:nvSpPr>
        <p:spPr>
          <a:xfrm>
            <a:off x="1352810" y="4964482"/>
            <a:ext cx="3223363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i="1" dirty="0"/>
              <a:t>"Phishing </a:t>
            </a:r>
            <a:r>
              <a:rPr lang="en-US" i="1" err="1"/>
              <a:t>był</a:t>
            </a:r>
            <a:r>
              <a:rPr lang="en-US" i="1" dirty="0"/>
              <a:t> </a:t>
            </a:r>
            <a:r>
              <a:rPr lang="en-US" i="1" err="1"/>
              <a:t>najczęstszą</a:t>
            </a:r>
            <a:r>
              <a:rPr lang="en-US" i="1" dirty="0"/>
              <a:t> </a:t>
            </a:r>
            <a:r>
              <a:rPr lang="en-US" i="1" err="1"/>
              <a:t>metodą</a:t>
            </a:r>
            <a:r>
              <a:rPr lang="en-US" i="1" dirty="0"/>
              <a:t> </a:t>
            </a:r>
            <a:r>
              <a:rPr lang="en-US" i="1" err="1"/>
              <a:t>ataku</a:t>
            </a:r>
            <a:r>
              <a:rPr lang="en-US" i="1" dirty="0"/>
              <a:t> za </a:t>
            </a:r>
            <a:r>
              <a:rPr lang="en-US" i="1" err="1"/>
              <a:t>pośrednictwem</a:t>
            </a:r>
            <a:r>
              <a:rPr lang="en-US" i="1" dirty="0"/>
              <a:t> </a:t>
            </a:r>
            <a:r>
              <a:rPr lang="en-US" i="1" err="1"/>
              <a:t>poczty</a:t>
            </a:r>
            <a:r>
              <a:rPr lang="en-US" i="1" dirty="0"/>
              <a:t> e-mail, </a:t>
            </a:r>
            <a:r>
              <a:rPr lang="en-US" b="1" i="1" err="1"/>
              <a:t>stanowiącą</a:t>
            </a:r>
            <a:r>
              <a:rPr lang="en-US" b="1" i="1" dirty="0"/>
              <a:t> 43,3% </a:t>
            </a:r>
            <a:r>
              <a:rPr lang="en-US" b="1" i="1" err="1"/>
              <a:t>ataków</a:t>
            </a:r>
            <a:r>
              <a:rPr lang="en-US" i="1" dirty="0"/>
              <a:t> "</a:t>
            </a:r>
            <a:endParaRPr lang="pl-PL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A525E574-1196-E342-85B3-307699817B55}"/>
              </a:ext>
            </a:extLst>
          </p:cNvPr>
          <p:cNvSpPr txBox="1"/>
          <p:nvPr/>
        </p:nvSpPr>
        <p:spPr>
          <a:xfrm>
            <a:off x="5089743" y="2334016"/>
            <a:ext cx="360958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i="1" dirty="0"/>
              <a:t>„W </a:t>
            </a:r>
            <a:r>
              <a:rPr lang="en-US" i="1" err="1"/>
              <a:t>przypadku</a:t>
            </a:r>
            <a:r>
              <a:rPr lang="en-US" i="1" dirty="0"/>
              <a:t> </a:t>
            </a:r>
            <a:r>
              <a:rPr lang="en-US" i="1" err="1"/>
              <a:t>tych</a:t>
            </a:r>
            <a:r>
              <a:rPr lang="en-US" i="1" dirty="0"/>
              <a:t> e-</a:t>
            </a:r>
            <a:r>
              <a:rPr lang="en-US" i="1" err="1"/>
              <a:t>maili</a:t>
            </a:r>
            <a:r>
              <a:rPr lang="en-US" i="1" dirty="0"/>
              <a:t> </a:t>
            </a:r>
            <a:r>
              <a:rPr lang="en-US" i="1" err="1"/>
              <a:t>najczęściej</a:t>
            </a:r>
            <a:r>
              <a:rPr lang="en-US" i="1" dirty="0"/>
              <a:t> </a:t>
            </a:r>
            <a:r>
              <a:rPr lang="en-US" i="1" err="1"/>
              <a:t>stosowaną</a:t>
            </a:r>
            <a:r>
              <a:rPr lang="en-US" i="1" dirty="0"/>
              <a:t> </a:t>
            </a:r>
            <a:r>
              <a:rPr lang="en-US" i="1" err="1"/>
              <a:t>techniką</a:t>
            </a:r>
            <a:r>
              <a:rPr lang="en-US" i="1" dirty="0"/>
              <a:t> </a:t>
            </a:r>
            <a:r>
              <a:rPr lang="en-US" i="1" err="1"/>
              <a:t>były</a:t>
            </a:r>
            <a:r>
              <a:rPr lang="en-US" i="1" dirty="0"/>
              <a:t> </a:t>
            </a:r>
            <a:r>
              <a:rPr lang="en-US" i="1" err="1"/>
              <a:t>złośliwe</a:t>
            </a:r>
            <a:r>
              <a:rPr lang="en-US" i="1" dirty="0"/>
              <a:t> </a:t>
            </a:r>
            <a:r>
              <a:rPr lang="en-US" i="1" err="1"/>
              <a:t>adresy</a:t>
            </a:r>
            <a:r>
              <a:rPr lang="en-US" i="1" dirty="0"/>
              <a:t> URL – </a:t>
            </a:r>
            <a:r>
              <a:rPr lang="en-US" b="1" i="1" dirty="0"/>
              <a:t>30,5%</a:t>
            </a:r>
            <a:r>
              <a:rPr lang="en-US" i="1" dirty="0"/>
              <a:t> (</a:t>
            </a:r>
            <a:r>
              <a:rPr lang="en-US" i="1" err="1"/>
              <a:t>wzrost</a:t>
            </a:r>
            <a:r>
              <a:rPr lang="en-US" i="1" dirty="0"/>
              <a:t> o </a:t>
            </a:r>
            <a:r>
              <a:rPr lang="en-US" b="1" i="1" dirty="0"/>
              <a:t>144%</a:t>
            </a:r>
            <a:r>
              <a:rPr lang="en-US" i="1" dirty="0"/>
              <a:t> w </a:t>
            </a:r>
            <a:r>
              <a:rPr lang="en-US" i="1" err="1"/>
              <a:t>porównaniu</a:t>
            </a:r>
            <a:r>
              <a:rPr lang="en-US" i="1" dirty="0"/>
              <a:t> z </a:t>
            </a:r>
            <a:r>
              <a:rPr lang="en-US" i="1" err="1"/>
              <a:t>rokiem</a:t>
            </a:r>
            <a:r>
              <a:rPr lang="en-US" i="1" dirty="0"/>
              <a:t> </a:t>
            </a:r>
            <a:r>
              <a:rPr lang="en-US" i="1" err="1"/>
              <a:t>ubiegłym</a:t>
            </a:r>
            <a:r>
              <a:rPr lang="en-US" i="1" dirty="0"/>
              <a:t>). "</a:t>
            </a:r>
            <a:endParaRPr lang="pl-PL" i="1" dirty="0"/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56AA1463-1696-411B-D514-D3A18720E6A7}"/>
              </a:ext>
            </a:extLst>
          </p:cNvPr>
          <p:cNvSpPr txBox="1"/>
          <p:nvPr/>
        </p:nvSpPr>
        <p:spPr>
          <a:xfrm>
            <a:off x="4954044" y="3680564"/>
            <a:ext cx="3745282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 dirty="0"/>
              <a:t>"3,6% </a:t>
            </a:r>
            <a:r>
              <a:rPr lang="en-US" b="1" i="1" err="1"/>
              <a:t>wszystkich</a:t>
            </a:r>
            <a:r>
              <a:rPr lang="en-US" b="1" i="1" dirty="0"/>
              <a:t> e-</a:t>
            </a:r>
            <a:r>
              <a:rPr lang="en-US" b="1" i="1" err="1"/>
              <a:t>maili</a:t>
            </a:r>
            <a:r>
              <a:rPr lang="en-US" b="1" i="1" dirty="0"/>
              <a:t> </a:t>
            </a:r>
            <a:r>
              <a:rPr lang="en-US" b="1" i="1" err="1"/>
              <a:t>uznano</a:t>
            </a:r>
            <a:r>
              <a:rPr lang="en-US" b="1" i="1" dirty="0"/>
              <a:t> za </a:t>
            </a:r>
            <a:r>
              <a:rPr lang="en-US" b="1" i="1" err="1"/>
              <a:t>złośliwe</a:t>
            </a:r>
            <a:r>
              <a:rPr lang="en-US" b="1" i="1" dirty="0"/>
              <a:t>.</a:t>
            </a:r>
            <a:r>
              <a:rPr lang="en-US" i="1" dirty="0"/>
              <a:t> Na </a:t>
            </a:r>
            <a:r>
              <a:rPr lang="en-US" i="1" err="1"/>
              <a:t>pierwszy</a:t>
            </a:r>
            <a:r>
              <a:rPr lang="en-US" i="1" dirty="0"/>
              <a:t> </a:t>
            </a:r>
            <a:r>
              <a:rPr lang="en-US" i="1" err="1"/>
              <a:t>rzut</a:t>
            </a:r>
            <a:r>
              <a:rPr lang="en-US" i="1" dirty="0"/>
              <a:t> </a:t>
            </a:r>
            <a:r>
              <a:rPr lang="en-US" i="1" err="1"/>
              <a:t>oka</a:t>
            </a:r>
            <a:r>
              <a:rPr lang="en-US" i="1" dirty="0"/>
              <a:t> </a:t>
            </a:r>
            <a:r>
              <a:rPr lang="en-US" i="1" err="1"/>
              <a:t>wydaje</a:t>
            </a:r>
            <a:r>
              <a:rPr lang="en-US" i="1" dirty="0"/>
              <a:t> </a:t>
            </a:r>
            <a:r>
              <a:rPr lang="en-US" i="1" err="1"/>
              <a:t>się</a:t>
            </a:r>
            <a:r>
              <a:rPr lang="en-US" i="1" dirty="0"/>
              <a:t> to „</a:t>
            </a:r>
            <a:r>
              <a:rPr lang="en-US" i="1" err="1"/>
              <a:t>dobrą</a:t>
            </a:r>
            <a:r>
              <a:rPr lang="en-US" i="1" dirty="0"/>
              <a:t> </a:t>
            </a:r>
            <a:r>
              <a:rPr lang="en-US" i="1" err="1"/>
              <a:t>wiadomością</a:t>
            </a:r>
            <a:r>
              <a:rPr lang="en-US" i="1" dirty="0"/>
              <a:t>”</a:t>
            </a:r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46C380D9-BCF9-654B-E44A-316B6CDB69B0}"/>
              </a:ext>
            </a:extLst>
          </p:cNvPr>
          <p:cNvSpPr txBox="1"/>
          <p:nvPr/>
        </p:nvSpPr>
        <p:spPr>
          <a:xfrm>
            <a:off x="5215003" y="4828784"/>
            <a:ext cx="3359062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i="1" dirty="0"/>
              <a:t>"Ale </a:t>
            </a:r>
            <a:r>
              <a:rPr lang="en-US" i="1" dirty="0" err="1"/>
              <a:t>jeśli</a:t>
            </a:r>
            <a:r>
              <a:rPr lang="en-US" i="1" dirty="0"/>
              <a:t> </a:t>
            </a:r>
            <a:r>
              <a:rPr lang="en-US" i="1" dirty="0" err="1"/>
              <a:t>weźmie</a:t>
            </a:r>
            <a:r>
              <a:rPr lang="en-US" i="1" dirty="0"/>
              <a:t> </a:t>
            </a:r>
            <a:r>
              <a:rPr lang="en-US" i="1" dirty="0" err="1"/>
              <a:t>się</a:t>
            </a:r>
            <a:r>
              <a:rPr lang="en-US" i="1" dirty="0"/>
              <a:t> pod </a:t>
            </a:r>
            <a:r>
              <a:rPr lang="en-US" i="1" dirty="0" err="1"/>
              <a:t>uwagę</a:t>
            </a:r>
            <a:r>
              <a:rPr lang="en-US" i="1" dirty="0"/>
              <a:t>, </a:t>
            </a:r>
            <a:r>
              <a:rPr lang="en-US" i="1" dirty="0" err="1"/>
              <a:t>że</a:t>
            </a:r>
            <a:r>
              <a:rPr lang="en-US" i="1" dirty="0"/>
              <a:t> </a:t>
            </a:r>
            <a:r>
              <a:rPr lang="en-US" i="1" dirty="0" err="1"/>
              <a:t>wciąż</a:t>
            </a:r>
            <a:r>
              <a:rPr lang="en-US" i="1" dirty="0"/>
              <a:t> </a:t>
            </a:r>
            <a:r>
              <a:rPr lang="en-US" i="1" dirty="0" err="1"/>
              <a:t>mówimy</a:t>
            </a:r>
            <a:r>
              <a:rPr lang="en-US" i="1" dirty="0"/>
              <a:t> o </a:t>
            </a:r>
            <a:r>
              <a:rPr lang="en-US" b="1" i="1" dirty="0"/>
              <a:t>1,6 </a:t>
            </a:r>
            <a:r>
              <a:rPr lang="en-US" b="1" i="1" dirty="0" err="1"/>
              <a:t>miliarda</a:t>
            </a:r>
            <a:r>
              <a:rPr lang="en-US" b="1" i="1" dirty="0"/>
              <a:t> e-</a:t>
            </a:r>
            <a:r>
              <a:rPr lang="en-US" b="1" i="1" dirty="0" err="1"/>
              <a:t>maili</a:t>
            </a:r>
            <a:r>
              <a:rPr lang="en-US" i="1" dirty="0"/>
              <a:t>, </a:t>
            </a:r>
            <a:r>
              <a:rPr lang="en-US" i="1" dirty="0" err="1"/>
              <a:t>które</a:t>
            </a:r>
            <a:r>
              <a:rPr lang="en-US" i="1" dirty="0"/>
              <a:t> </a:t>
            </a:r>
            <a:r>
              <a:rPr lang="en-US" i="1" dirty="0" err="1"/>
              <a:t>narażają</a:t>
            </a:r>
            <a:r>
              <a:rPr lang="en-US" i="1" dirty="0"/>
              <a:t> </a:t>
            </a:r>
            <a:r>
              <a:rPr lang="en-US" i="1" dirty="0" err="1"/>
              <a:t>organizacje</a:t>
            </a:r>
            <a:r>
              <a:rPr lang="en-US" i="1" dirty="0"/>
              <a:t> </a:t>
            </a:r>
            <a:r>
              <a:rPr lang="en-US" i="1" dirty="0" err="1"/>
              <a:t>na</a:t>
            </a:r>
            <a:r>
              <a:rPr lang="en-US" i="1" dirty="0"/>
              <a:t> </a:t>
            </a:r>
            <a:r>
              <a:rPr lang="en-US" i="1" dirty="0" err="1"/>
              <a:t>ryzyko</a:t>
            </a:r>
            <a:r>
              <a:rPr lang="en-US" i="1" dirty="0"/>
              <a:t>, to w </a:t>
            </a:r>
            <a:r>
              <a:rPr lang="en-US" i="1" dirty="0" err="1"/>
              <a:t>rzeczywistości</a:t>
            </a:r>
            <a:r>
              <a:rPr lang="en-US" i="1" dirty="0"/>
              <a:t> jest to </a:t>
            </a:r>
            <a:r>
              <a:rPr lang="en-US" i="1" dirty="0" err="1"/>
              <a:t>straszna</a:t>
            </a:r>
            <a:r>
              <a:rPr lang="en-US" i="1" dirty="0"/>
              <a:t> </a:t>
            </a:r>
            <a:r>
              <a:rPr lang="en-US" i="1" dirty="0" err="1"/>
              <a:t>wiadomość</a:t>
            </a:r>
            <a:r>
              <a:rPr lang="en-US" i="1" dirty="0"/>
              <a:t>”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0842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69726" y="866383"/>
            <a:ext cx="8204547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 dirty="0"/>
              <a:t>MOŻE W POLSCE JEST BEZPIECZNIEJ?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DA3842EB-276D-261A-EB85-71B16A202196}"/>
              </a:ext>
            </a:extLst>
          </p:cNvPr>
          <p:cNvSpPr txBox="1"/>
          <p:nvPr/>
        </p:nvSpPr>
        <p:spPr>
          <a:xfrm>
            <a:off x="1937359" y="3273469"/>
            <a:ext cx="5425857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/>
              <a:t>"Z </a:t>
            </a:r>
            <a:r>
              <a:rPr lang="en-US" i="1" dirty="0" err="1"/>
              <a:t>najnowszego</a:t>
            </a:r>
            <a:r>
              <a:rPr lang="en-US" i="1" dirty="0"/>
              <a:t> </a:t>
            </a:r>
            <a:r>
              <a:rPr lang="en-US" i="1" dirty="0" err="1"/>
              <a:t>raportu</a:t>
            </a:r>
            <a:r>
              <a:rPr lang="en-US" i="1" dirty="0"/>
              <a:t> CERT Orange Polska </a:t>
            </a:r>
            <a:r>
              <a:rPr lang="en-US" i="1" dirty="0" err="1"/>
              <a:t>wynika</a:t>
            </a:r>
            <a:r>
              <a:rPr lang="en-US" i="1" dirty="0"/>
              <a:t>, </a:t>
            </a:r>
            <a:r>
              <a:rPr lang="en-US" i="1" dirty="0" err="1"/>
              <a:t>że</a:t>
            </a:r>
            <a:r>
              <a:rPr lang="en-US" i="1" dirty="0"/>
              <a:t> w </a:t>
            </a:r>
            <a:r>
              <a:rPr lang="en-US" i="1" dirty="0" err="1"/>
              <a:t>ubiegłym</a:t>
            </a:r>
            <a:r>
              <a:rPr lang="en-US" i="1" dirty="0"/>
              <a:t> </a:t>
            </a:r>
            <a:r>
              <a:rPr lang="en-US" i="1" dirty="0" err="1"/>
              <a:t>roku</a:t>
            </a:r>
            <a:r>
              <a:rPr lang="en-US" i="1" dirty="0"/>
              <a:t> </a:t>
            </a:r>
            <a:r>
              <a:rPr lang="en-US" i="1" dirty="0" err="1"/>
              <a:t>s</a:t>
            </a:r>
            <a:r>
              <a:rPr lang="en-US" b="1" i="1" dirty="0" err="1"/>
              <a:t>ystemy</a:t>
            </a:r>
            <a:r>
              <a:rPr lang="en-US" b="1" i="1" dirty="0"/>
              <a:t> </a:t>
            </a:r>
            <a:r>
              <a:rPr lang="en-US" b="1" i="1" dirty="0" err="1"/>
              <a:t>bezpieczeństwa</a:t>
            </a:r>
            <a:r>
              <a:rPr lang="en-US" b="1" i="1" dirty="0"/>
              <a:t> </a:t>
            </a:r>
            <a:r>
              <a:rPr lang="en-US" b="1" i="1" dirty="0" err="1"/>
              <a:t>operatora</a:t>
            </a:r>
            <a:r>
              <a:rPr lang="en-US" b="1" i="1" dirty="0"/>
              <a:t> </a:t>
            </a:r>
            <a:r>
              <a:rPr lang="en-US" b="1" i="1" dirty="0" err="1"/>
              <a:t>zablokowały</a:t>
            </a:r>
            <a:r>
              <a:rPr lang="en-US" b="1" i="1" dirty="0"/>
              <a:t> </a:t>
            </a:r>
            <a:r>
              <a:rPr lang="en-US" b="1" i="1" dirty="0" err="1"/>
              <a:t>ponad</a:t>
            </a:r>
            <a:r>
              <a:rPr lang="en-US" b="1" i="1" dirty="0"/>
              <a:t> 360 </a:t>
            </a:r>
            <a:r>
              <a:rPr lang="en-US" b="1" i="1" dirty="0" err="1"/>
              <a:t>tys</a:t>
            </a:r>
            <a:r>
              <a:rPr lang="en-US" b="1" i="1" dirty="0"/>
              <a:t>. </a:t>
            </a:r>
            <a:r>
              <a:rPr lang="en-US" b="1" i="1" dirty="0" err="1"/>
              <a:t>fałszywych</a:t>
            </a:r>
            <a:r>
              <a:rPr lang="en-US" b="1" i="1" dirty="0"/>
              <a:t> </a:t>
            </a:r>
            <a:r>
              <a:rPr lang="en-US" b="1" i="1" dirty="0" err="1"/>
              <a:t>stron</a:t>
            </a:r>
            <a:r>
              <a:rPr lang="en-US" b="1" i="1" dirty="0"/>
              <a:t> </a:t>
            </a:r>
            <a:r>
              <a:rPr lang="en-US" b="1" i="1" dirty="0" err="1"/>
              <a:t>internetowych</a:t>
            </a:r>
            <a:r>
              <a:rPr lang="en-US" i="1" dirty="0"/>
              <a:t>, co </a:t>
            </a:r>
            <a:r>
              <a:rPr lang="en-US" i="1" dirty="0" err="1"/>
              <a:t>oznacza</a:t>
            </a:r>
            <a:r>
              <a:rPr lang="en-US" i="1" dirty="0"/>
              <a:t> </a:t>
            </a:r>
            <a:r>
              <a:rPr lang="en-US" i="1" dirty="0" err="1"/>
              <a:t>aż</a:t>
            </a:r>
            <a:r>
              <a:rPr lang="en-US" i="1" dirty="0"/>
              <a:t> </a:t>
            </a:r>
            <a:r>
              <a:rPr lang="en-US" i="1" dirty="0" err="1"/>
              <a:t>trzykrotny</a:t>
            </a:r>
            <a:r>
              <a:rPr lang="en-US" i="1" dirty="0"/>
              <a:t> </a:t>
            </a:r>
            <a:r>
              <a:rPr lang="en-US" i="1" dirty="0" err="1"/>
              <a:t>wzrost</a:t>
            </a:r>
            <a:r>
              <a:rPr lang="en-US" i="1" dirty="0"/>
              <a:t> r/r. W </a:t>
            </a:r>
            <a:r>
              <a:rPr lang="en-US" i="1" dirty="0" err="1"/>
              <a:t>linki</a:t>
            </a:r>
            <a:r>
              <a:rPr lang="en-US" i="1" dirty="0"/>
              <a:t> </a:t>
            </a:r>
            <a:r>
              <a:rPr lang="en-US" i="1" dirty="0" err="1"/>
              <a:t>prowadzące</a:t>
            </a:r>
            <a:r>
              <a:rPr lang="en-US" i="1" dirty="0"/>
              <a:t> do </a:t>
            </a:r>
            <a:r>
              <a:rPr lang="en-US" i="1" dirty="0" err="1"/>
              <a:t>takich</a:t>
            </a:r>
            <a:r>
              <a:rPr lang="en-US" i="1" dirty="0"/>
              <a:t> </a:t>
            </a:r>
            <a:r>
              <a:rPr lang="en-US" i="1" dirty="0" err="1"/>
              <a:t>stron</a:t>
            </a:r>
            <a:r>
              <a:rPr lang="en-US" i="1" dirty="0"/>
              <a:t>, </a:t>
            </a:r>
            <a:r>
              <a:rPr lang="en-US" i="1" dirty="0" err="1"/>
              <a:t>stworzonych</a:t>
            </a:r>
            <a:r>
              <a:rPr lang="en-US" i="1" dirty="0"/>
              <a:t> </a:t>
            </a:r>
            <a:r>
              <a:rPr lang="en-US" i="1" dirty="0" err="1"/>
              <a:t>przez</a:t>
            </a:r>
            <a:r>
              <a:rPr lang="en-US" i="1" dirty="0"/>
              <a:t> </a:t>
            </a:r>
            <a:r>
              <a:rPr lang="en-US" i="1" dirty="0" err="1"/>
              <a:t>oszustów</a:t>
            </a:r>
            <a:r>
              <a:rPr lang="en-US" i="1" dirty="0"/>
              <a:t>, </a:t>
            </a:r>
            <a:r>
              <a:rPr lang="en-US" b="1" i="1" dirty="0" err="1"/>
              <a:t>kliknęło</a:t>
            </a:r>
            <a:r>
              <a:rPr lang="en-US" b="1" i="1" dirty="0"/>
              <a:t> ok. 5,5 </a:t>
            </a:r>
            <a:r>
              <a:rPr lang="en-US" b="1" i="1" dirty="0" err="1"/>
              <a:t>mln</a:t>
            </a:r>
            <a:r>
              <a:rPr lang="en-US" b="1" i="1" dirty="0"/>
              <a:t> </a:t>
            </a:r>
            <a:r>
              <a:rPr lang="en-US" b="1" i="1" dirty="0" err="1"/>
              <a:t>Polaków</a:t>
            </a:r>
            <a:r>
              <a:rPr lang="en-US" b="1" i="1" dirty="0"/>
              <a:t>.</a:t>
            </a:r>
            <a:r>
              <a:rPr lang="en-US" i="1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852388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80164" y="866383"/>
            <a:ext cx="848638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 dirty="0"/>
              <a:t>CZŁOWIEK - NAJSŁABSZE OGNIWO</a:t>
            </a:r>
            <a:endParaRPr lang="pl-PL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DA3842EB-276D-261A-EB85-71B16A202196}"/>
              </a:ext>
            </a:extLst>
          </p:cNvPr>
          <p:cNvSpPr txBox="1"/>
          <p:nvPr/>
        </p:nvSpPr>
        <p:spPr>
          <a:xfrm>
            <a:off x="1081414" y="2730675"/>
            <a:ext cx="3390378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dirty="0"/>
              <a:t>Phishing jest </a:t>
            </a:r>
            <a:r>
              <a:rPr lang="en-US" err="1"/>
              <a:t>wycelowany</a:t>
            </a:r>
            <a:r>
              <a:rPr lang="en-US" dirty="0"/>
              <a:t> w </a:t>
            </a:r>
            <a:r>
              <a:rPr lang="en-US" err="1"/>
              <a:t>największą</a:t>
            </a:r>
            <a:r>
              <a:rPr lang="en-US" dirty="0"/>
              <a:t> </a:t>
            </a:r>
            <a:r>
              <a:rPr lang="en-US" err="1"/>
              <a:t>słabość</a:t>
            </a:r>
            <a:r>
              <a:rPr lang="en-US" dirty="0"/>
              <a:t> </a:t>
            </a:r>
            <a:r>
              <a:rPr lang="en-US" err="1"/>
              <a:t>każego</a:t>
            </a:r>
            <a:r>
              <a:rPr lang="en-US" dirty="0"/>
              <a:t> </a:t>
            </a:r>
            <a:r>
              <a:rPr lang="en-US" err="1"/>
              <a:t>systemu</a:t>
            </a:r>
            <a:r>
              <a:rPr lang="en-US" dirty="0"/>
              <a:t> - </a:t>
            </a:r>
            <a:r>
              <a:rPr lang="en-US" b="1" err="1"/>
              <a:t>człowieka</a:t>
            </a:r>
            <a:endParaRPr lang="en-US" b="1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FC4A3598-7774-6000-09AC-9474563B0D3E}"/>
              </a:ext>
            </a:extLst>
          </p:cNvPr>
          <p:cNvSpPr txBox="1"/>
          <p:nvPr/>
        </p:nvSpPr>
        <p:spPr>
          <a:xfrm>
            <a:off x="4572000" y="4770328"/>
            <a:ext cx="3079315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i="1" dirty="0"/>
              <a:t>"Najsłabszy element systemu definiuje jego bezpieczeństwo."</a:t>
            </a:r>
          </a:p>
        </p:txBody>
      </p:sp>
      <p:pic>
        <p:nvPicPr>
          <p:cNvPr id="5" name="Grafika 4" descr="Mózg w głowie kontur">
            <a:extLst>
              <a:ext uri="{FF2B5EF4-FFF2-40B4-BE49-F238E27FC236}">
                <a16:creationId xmlns:a16="http://schemas.microsoft.com/office/drawing/2014/main" id="{C089B7B7-0E4C-BAE6-1DE6-4C019C125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90992" y="2418568"/>
            <a:ext cx="1582454" cy="155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85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69726" y="939452"/>
            <a:ext cx="820454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 dirty="0"/>
              <a:t>JAK WYKRYWAĆ?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DA3842EB-276D-261A-EB85-71B16A202196}"/>
              </a:ext>
            </a:extLst>
          </p:cNvPr>
          <p:cNvSpPr txBox="1"/>
          <p:nvPr/>
        </p:nvSpPr>
        <p:spPr>
          <a:xfrm>
            <a:off x="1081414" y="2354893"/>
            <a:ext cx="6991609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b="1" dirty="0"/>
              <a:t>Metody </a:t>
            </a:r>
            <a:r>
              <a:rPr lang="en-US" sz="2800" b="1" err="1"/>
              <a:t>Heurystyczne</a:t>
            </a:r>
            <a:endParaRPr lang="en-US" sz="2800" b="1" dirty="0"/>
          </a:p>
          <a:p>
            <a:pPr marL="285750" indent="-28575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orbel"/>
              </a:rPr>
              <a:t>DNS-Based (</a:t>
            </a:r>
            <a:r>
              <a:rPr lang="en-US" sz="2800" err="1">
                <a:solidFill>
                  <a:srgbClr val="000000"/>
                </a:solidFill>
                <a:latin typeface="Corbel"/>
              </a:rPr>
              <a:t>nie</a:t>
            </a:r>
            <a:r>
              <a:rPr lang="en-US" sz="2800" dirty="0">
                <a:solidFill>
                  <a:srgbClr val="000000"/>
                </a:solidFill>
                <a:latin typeface="Corbel"/>
              </a:rPr>
              <a:t> </a:t>
            </a:r>
            <a:r>
              <a:rPr lang="en-US" sz="2800" err="1">
                <a:solidFill>
                  <a:srgbClr val="000000"/>
                </a:solidFill>
                <a:latin typeface="Corbel"/>
              </a:rPr>
              <a:t>tylko</a:t>
            </a:r>
            <a:r>
              <a:rPr lang="en-US" sz="2800" dirty="0">
                <a:solidFill>
                  <a:srgbClr val="000000"/>
                </a:solidFill>
                <a:latin typeface="Corbel"/>
              </a:rPr>
              <a:t>) </a:t>
            </a:r>
            <a:r>
              <a:rPr lang="en-US" sz="2800" b="1" dirty="0">
                <a:solidFill>
                  <a:srgbClr val="000000"/>
                </a:solidFill>
                <a:latin typeface="Corbel"/>
              </a:rPr>
              <a:t>Blacklist</a:t>
            </a:r>
            <a:r>
              <a:rPr lang="en-US" sz="2800" dirty="0">
                <a:solidFill>
                  <a:srgbClr val="000000"/>
                </a:solidFill>
                <a:latin typeface="Corbel"/>
              </a:rPr>
              <a:t> (Google Safe Browsing API)</a:t>
            </a:r>
            <a:endParaRPr lang="en-US" sz="2800" dirty="0"/>
          </a:p>
          <a:p>
            <a:pPr marL="285750" indent="-285750">
              <a:buFont typeface="Arial"/>
              <a:buChar char="•"/>
            </a:pPr>
            <a:r>
              <a:rPr lang="en-US" sz="2800" b="1" dirty="0"/>
              <a:t>White-List</a:t>
            </a:r>
          </a:p>
          <a:p>
            <a:pPr marL="285750" indent="-285750">
              <a:buFont typeface="Arial"/>
              <a:buChar char="•"/>
            </a:pPr>
            <a:r>
              <a:rPr lang="en-US" sz="2800" b="1" err="1"/>
              <a:t>Rankingi</a:t>
            </a:r>
            <a:endParaRPr lang="en-US" sz="2800" b="1" dirty="0"/>
          </a:p>
          <a:p>
            <a:pPr marL="285750" indent="-285750">
              <a:buFont typeface="Arial"/>
              <a:buChar char="•"/>
            </a:pPr>
            <a:r>
              <a:rPr lang="en-US" sz="2800" b="1" err="1"/>
              <a:t>Uczenie</a:t>
            </a:r>
            <a:r>
              <a:rPr lang="en-US" sz="2800" b="1" dirty="0"/>
              <a:t> </a:t>
            </a:r>
            <a:r>
              <a:rPr lang="en-US" sz="2800" b="1" err="1"/>
              <a:t>Maszynowe</a:t>
            </a:r>
            <a:endParaRPr lang="en-US" sz="2800" b="1"/>
          </a:p>
          <a:p>
            <a:pPr marL="285750" indent="-285750">
              <a:buFont typeface="Arial"/>
              <a:buChar char="•"/>
            </a:pPr>
            <a:r>
              <a:rPr lang="en-US" sz="2800" b="1" dirty="0" err="1"/>
              <a:t>Hybrydowe</a:t>
            </a:r>
          </a:p>
        </p:txBody>
      </p:sp>
    </p:spTree>
    <p:extLst>
      <p:ext uri="{BB962C8B-B14F-4D97-AF65-F5344CB8AC3E}">
        <p14:creationId xmlns:p14="http://schemas.microsoft.com/office/powerpoint/2010/main" val="3577340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69726" y="939452"/>
            <a:ext cx="820454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 dirty="0"/>
              <a:t>SKĄD DANE?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DA3842EB-276D-261A-EB85-71B16A202196}"/>
              </a:ext>
            </a:extLst>
          </p:cNvPr>
          <p:cNvSpPr txBox="1"/>
          <p:nvPr/>
        </p:nvSpPr>
        <p:spPr>
          <a:xfrm>
            <a:off x="1081414" y="2198318"/>
            <a:ext cx="6991609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600" b="1" dirty="0"/>
              <a:t>ISCX-URL2016</a:t>
            </a:r>
            <a:r>
              <a:rPr lang="en-US" sz="3600" dirty="0"/>
              <a:t> – University of New Brunswick</a:t>
            </a:r>
          </a:p>
          <a:p>
            <a:pPr marL="571500" indent="-571500">
              <a:buFont typeface="Arial"/>
              <a:buChar char="•"/>
            </a:pPr>
            <a:r>
              <a:rPr lang="en-US" sz="3600" b="1" dirty="0" err="1"/>
              <a:t>PhishTank</a:t>
            </a:r>
            <a:endParaRPr lang="en-US" sz="3600" b="1" dirty="0"/>
          </a:p>
          <a:p>
            <a:pPr marL="571500" indent="-571500">
              <a:buFont typeface="Arial"/>
              <a:buChar char="•"/>
            </a:pPr>
            <a:r>
              <a:rPr lang="en-US" sz="3600" b="1" err="1"/>
              <a:t>Rankingi</a:t>
            </a:r>
            <a:r>
              <a:rPr lang="en-US" sz="3600" b="1" dirty="0"/>
              <a:t> </a:t>
            </a:r>
            <a:r>
              <a:rPr lang="en-US" sz="3600" b="1" err="1"/>
              <a:t>Najpopularniejszych</a:t>
            </a:r>
            <a:r>
              <a:rPr lang="en-US" sz="3600" b="1" dirty="0"/>
              <a:t> </a:t>
            </a:r>
            <a:r>
              <a:rPr lang="en-US" sz="3600" b="1" err="1"/>
              <a:t>Stron</a:t>
            </a:r>
            <a:endParaRPr lang="en-US" sz="3600" b="1"/>
          </a:p>
        </p:txBody>
      </p:sp>
    </p:spTree>
    <p:extLst>
      <p:ext uri="{BB962C8B-B14F-4D97-AF65-F5344CB8AC3E}">
        <p14:creationId xmlns:p14="http://schemas.microsoft.com/office/powerpoint/2010/main" val="739488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BD570466-BB87-7292-BEE9-5A3DBC72D12C}"/>
              </a:ext>
            </a:extLst>
          </p:cNvPr>
          <p:cNvSpPr txBox="1"/>
          <p:nvPr/>
        </p:nvSpPr>
        <p:spPr>
          <a:xfrm>
            <a:off x="469726" y="939452"/>
            <a:ext cx="820454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4400" dirty="0"/>
              <a:t>WYODRĘBNIONE CECHY: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4F4135E4-18D9-DADA-8D5E-957BF244F5DF}"/>
              </a:ext>
            </a:extLst>
          </p:cNvPr>
          <p:cNvSpPr txBox="1"/>
          <p:nvPr/>
        </p:nvSpPr>
        <p:spPr>
          <a:xfrm>
            <a:off x="323589" y="1711890"/>
            <a:ext cx="3027124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l-PL" b="1" dirty="0"/>
              <a:t>Długość</a:t>
            </a:r>
            <a:r>
              <a:rPr lang="pl-PL" dirty="0"/>
              <a:t> URL</a:t>
            </a:r>
            <a:endParaRPr lang="pl-PL"/>
          </a:p>
          <a:p>
            <a:pPr marL="285750" indent="-285750">
              <a:buFont typeface="Arial"/>
              <a:buChar char="•"/>
            </a:pPr>
            <a:r>
              <a:rPr lang="pl-PL" dirty="0"/>
              <a:t>Adres IP</a:t>
            </a:r>
          </a:p>
          <a:p>
            <a:pPr marL="285750" indent="-285750">
              <a:buFont typeface="Arial"/>
              <a:buChar char="•"/>
            </a:pPr>
            <a:r>
              <a:rPr lang="pl-PL" dirty="0"/>
              <a:t>Czy dłuższy od średniej</a:t>
            </a:r>
          </a:p>
          <a:p>
            <a:pPr marL="285750" indent="-285750">
              <a:buFont typeface="Arial"/>
              <a:buChar char="•"/>
            </a:pPr>
            <a:r>
              <a:rPr lang="pl-PL" dirty="0"/>
              <a:t>Występowanie </a:t>
            </a:r>
            <a:r>
              <a:rPr lang="pl-PL" b="1" dirty="0"/>
              <a:t>znaków</a:t>
            </a:r>
            <a:r>
              <a:rPr lang="pl-PL" dirty="0"/>
              <a:t> </a:t>
            </a:r>
          </a:p>
          <a:p>
            <a:pPr marL="285750" indent="-285750">
              <a:buFont typeface="Arial"/>
              <a:buChar char="•"/>
            </a:pPr>
            <a:r>
              <a:rPr lang="pl-PL" dirty="0"/>
              <a:t>Czy użyty protokół to HTTPS</a:t>
            </a:r>
          </a:p>
          <a:p>
            <a:pPr marL="285750" indent="-285750">
              <a:buFont typeface="Arial"/>
              <a:buChar char="•"/>
            </a:pPr>
            <a:r>
              <a:rPr lang="pl-PL" dirty="0"/>
              <a:t>Pewne </a:t>
            </a:r>
            <a:r>
              <a:rPr lang="pl-PL" b="1" dirty="0"/>
              <a:t>odchylenia</a:t>
            </a:r>
            <a:r>
              <a:rPr lang="pl-PL" dirty="0"/>
              <a:t> od typowego schematu URL</a:t>
            </a:r>
          </a:p>
          <a:p>
            <a:pPr marL="285750" indent="-285750">
              <a:buFont typeface="Arial"/>
              <a:buChar char="•"/>
            </a:pPr>
            <a:r>
              <a:rPr lang="pl-PL" dirty="0"/>
              <a:t>Liczba </a:t>
            </a:r>
            <a:r>
              <a:rPr lang="pl-PL" b="1" dirty="0"/>
              <a:t>cyfr</a:t>
            </a:r>
            <a:r>
              <a:rPr lang="pl-PL" dirty="0"/>
              <a:t> w URL</a:t>
            </a:r>
          </a:p>
          <a:p>
            <a:pPr marL="285750" indent="-285750">
              <a:buFont typeface="Arial"/>
              <a:buChar char="•"/>
            </a:pPr>
            <a:r>
              <a:rPr lang="pl-PL" dirty="0"/>
              <a:t>Liczba </a:t>
            </a:r>
            <a:r>
              <a:rPr lang="pl-PL" b="1" dirty="0"/>
              <a:t>liter</a:t>
            </a:r>
            <a:r>
              <a:rPr lang="pl-PL" dirty="0"/>
              <a:t> w URL</a:t>
            </a:r>
          </a:p>
          <a:p>
            <a:pPr marL="285750" indent="-285750">
              <a:buFont typeface="Arial"/>
              <a:buChar char="•"/>
            </a:pPr>
            <a:r>
              <a:rPr lang="pl-PL" b="1" dirty="0"/>
              <a:t>Głębokość</a:t>
            </a:r>
            <a:r>
              <a:rPr lang="pl-PL" dirty="0"/>
              <a:t> ścieżki plików</a:t>
            </a:r>
          </a:p>
          <a:p>
            <a:pPr marL="285750" indent="-285750">
              <a:buFont typeface="Arial"/>
              <a:buChar char="•"/>
            </a:pPr>
            <a:r>
              <a:rPr lang="pl-PL" dirty="0"/>
              <a:t>Ilość kropek w domenie (głębokość domeny)</a:t>
            </a:r>
          </a:p>
          <a:p>
            <a:pPr marL="285750" indent="-285750">
              <a:buFont typeface="Arial"/>
              <a:buChar char="•"/>
            </a:pPr>
            <a:r>
              <a:rPr lang="pl-PL" b="1" dirty="0"/>
              <a:t>Długość</a:t>
            </a:r>
            <a:r>
              <a:rPr lang="pl-PL" dirty="0"/>
              <a:t> domeny</a:t>
            </a:r>
          </a:p>
          <a:p>
            <a:pPr marL="285750" indent="-285750">
              <a:buFont typeface="Arial"/>
              <a:buChar char="•"/>
            </a:pPr>
            <a:r>
              <a:rPr lang="pl-PL" dirty="0"/>
              <a:t>URL skrócony</a:t>
            </a:r>
          </a:p>
          <a:p>
            <a:pPr marL="285750" indent="-285750">
              <a:buFont typeface="Arial"/>
              <a:buChar char="•"/>
            </a:pPr>
            <a:r>
              <a:rPr lang="pl-PL" dirty="0"/>
              <a:t>Posiadanie </a:t>
            </a:r>
            <a:r>
              <a:rPr lang="pl-PL" err="1"/>
              <a:t>prefixu</a:t>
            </a:r>
            <a:r>
              <a:rPr lang="pl-PL" dirty="0"/>
              <a:t> </a:t>
            </a:r>
            <a:r>
              <a:rPr lang="pl-PL" b="1" dirty="0"/>
              <a:t>www.</a:t>
            </a:r>
          </a:p>
          <a:p>
            <a:pPr marL="285750" indent="-285750">
              <a:buFont typeface="Arial"/>
              <a:buChar char="•"/>
            </a:pPr>
            <a:r>
              <a:rPr lang="pl-PL" dirty="0"/>
              <a:t>Liczba słów w domenie</a:t>
            </a:r>
          </a:p>
        </p:txBody>
      </p:sp>
      <p:pic>
        <p:nvPicPr>
          <p:cNvPr id="6" name="Obraz 5" descr="URL explained - The Fundamentals | ITTavern.com">
            <a:extLst>
              <a:ext uri="{FF2B5EF4-FFF2-40B4-BE49-F238E27FC236}">
                <a16:creationId xmlns:a16="http://schemas.microsoft.com/office/drawing/2014/main" id="{2D6045BE-27D9-7B60-F9E8-921A2BA4F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536" y="2419610"/>
            <a:ext cx="5488488" cy="2718148"/>
          </a:xfrm>
          <a:prstGeom prst="rect">
            <a:avLst/>
          </a:prstGeo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4A4DAEFD-126D-D954-D544-477D22BCAA3B}"/>
              </a:ext>
            </a:extLst>
          </p:cNvPr>
          <p:cNvSpPr txBox="1"/>
          <p:nvPr/>
        </p:nvSpPr>
        <p:spPr>
          <a:xfrm>
            <a:off x="4592876" y="5135671"/>
            <a:ext cx="3455095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900" dirty="0">
                <a:ea typeface="+mn-lt"/>
                <a:cs typeface="+mn-lt"/>
              </a:rPr>
              <a:t>Źródło: https://ittavern.com/url-explained-the-fundamentals/</a:t>
            </a:r>
            <a:endParaRPr lang="pl-PL" sz="900" dirty="0"/>
          </a:p>
        </p:txBody>
      </p:sp>
    </p:spTree>
    <p:extLst>
      <p:ext uri="{BB962C8B-B14F-4D97-AF65-F5344CB8AC3E}">
        <p14:creationId xmlns:p14="http://schemas.microsoft.com/office/powerpoint/2010/main" val="269412294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Niestandardowy 2">
      <a:dk1>
        <a:sysClr val="windowText" lastClr="000000"/>
      </a:dk1>
      <a:lt1>
        <a:sysClr val="window" lastClr="FFFFFF"/>
      </a:lt1>
      <a:dk2>
        <a:srgbClr val="902023"/>
      </a:dk2>
      <a:lt2>
        <a:srgbClr val="898989"/>
      </a:lt2>
      <a:accent1>
        <a:srgbClr val="C82C30"/>
      </a:accent1>
      <a:accent2>
        <a:srgbClr val="DF6B6E"/>
      </a:accent2>
      <a:accent3>
        <a:srgbClr val="E79193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rmatka" id="{D5B4DBE1-A50E-423F-B3AE-735217ECC01F}" vid="{99824764-F7FC-42AB-AB49-851AFB65007F}"/>
    </a:ext>
  </a:extLst>
</a:theme>
</file>

<file path=ppt/theme/theme2.xml><?xml version="1.0" encoding="utf-8"?>
<a:theme xmlns:a="http://schemas.openxmlformats.org/drawingml/2006/main" name="Projekt niestandardowy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E65DCCE5EFD1B45ADE99378AF6141CB" ma:contentTypeVersion="3" ma:contentTypeDescription="Utwórz nowy dokument." ma:contentTypeScope="" ma:versionID="73cc8af545ed362df5f81c921978f360">
  <xsd:schema xmlns:xsd="http://www.w3.org/2001/XMLSchema" xmlns:xs="http://www.w3.org/2001/XMLSchema" xmlns:p="http://schemas.microsoft.com/office/2006/metadata/properties" xmlns:ns2="4206e348-844c-4eb7-82c5-541a25e6bf4a" targetNamespace="http://schemas.microsoft.com/office/2006/metadata/properties" ma:root="true" ma:fieldsID="0cdd03e5f2615678337febafe78eed95" ns2:_="">
    <xsd:import namespace="4206e348-844c-4eb7-82c5-541a25e6bf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06e348-844c-4eb7-82c5-541a25e6bf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16CFB14-B87B-4A06-AFA7-11D09B82ADB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3BBF10-0FDA-48EF-B626-CDE35BFA21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206e348-844c-4eb7-82c5-541a25e6bf4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7947008-BECE-44A8-98B2-44D24AEF28B0}">
  <ds:schemaRefs>
    <ds:schemaRef ds:uri="http://schemas.microsoft.com/office/2006/metadata/properties"/>
    <ds:schemaRef ds:uri="http://schemas.microsoft.com/office/infopath/2007/PartnerControls"/>
    <ds:schemaRef ds:uri="http://purl.org/dc/dcmitype/"/>
    <ds:schemaRef ds:uri="http://purl.org/dc/terms/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documentManagement/types"/>
    <ds:schemaRef ds:uri="e52e3002-68b6-4b08-b2f7-e521ddca2d17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3156</TotalTime>
  <Words>5</Words>
  <Application>Microsoft Office PowerPoint</Application>
  <PresentationFormat>Pokaz na ekranie (4:3)</PresentationFormat>
  <Paragraphs>1</Paragraphs>
  <Slides>15</Slides>
  <Notes>0</Notes>
  <HiddenSlides>0</HiddenSlides>
  <MMClips>0</MMClips>
  <ScaleCrop>false</ScaleCrop>
  <HeadingPairs>
    <vt:vector size="4" baseType="variant">
      <vt:variant>
        <vt:lpstr>Motyw</vt:lpstr>
      </vt:variant>
      <vt:variant>
        <vt:i4>2</vt:i4>
      </vt:variant>
      <vt:variant>
        <vt:lpstr>Tytuły slajdów</vt:lpstr>
      </vt:variant>
      <vt:variant>
        <vt:i4>15</vt:i4>
      </vt:variant>
    </vt:vector>
  </HeadingPairs>
  <TitlesOfParts>
    <vt:vector size="17" baseType="lpstr">
      <vt:lpstr>Motyw pakietu Office</vt:lpstr>
      <vt:lpstr>Projekt niestandardowy</vt:lpstr>
      <vt:lpstr>Prezentacja programu PowerPoint</vt:lpstr>
      <vt:lpstr>Model Sztucznej Inteligencji Rozpoznający Potencjalny Phishing Na Podstawie Analizy Składni Hiperłącza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Formatka KSKNPG</dc:title>
  <dc:creator>AS</dc:creator>
  <cp:lastModifiedBy>Joanna Augustyn-Nadzieja</cp:lastModifiedBy>
  <cp:revision>620</cp:revision>
  <dcterms:created xsi:type="dcterms:W3CDTF">2016-11-28T21:21:28Z</dcterms:created>
  <dcterms:modified xsi:type="dcterms:W3CDTF">2024-05-09T01:58:09Z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0x0101006E65DCCE5EFD1B45ADE99378AF6141CB</vt:lpwstr>
  </property>
</Properties>
</file>

<file path=docProps/thumbnail.jpeg>
</file>